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comments/modernComment_1CE_1A83930F.xml" ContentType="application/vnd.ms-powerpoint.comments+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87" r:id="rId6"/>
  </p:sldMasterIdLst>
  <p:notesMasterIdLst>
    <p:notesMasterId r:id="rId47"/>
  </p:notesMasterIdLst>
  <p:sldIdLst>
    <p:sldId id="318" r:id="rId7"/>
    <p:sldId id="913" r:id="rId8"/>
    <p:sldId id="310" r:id="rId9"/>
    <p:sldId id="454" r:id="rId10"/>
    <p:sldId id="902" r:id="rId11"/>
    <p:sldId id="748" r:id="rId12"/>
    <p:sldId id="896" r:id="rId13"/>
    <p:sldId id="897" r:id="rId14"/>
    <p:sldId id="885" r:id="rId15"/>
    <p:sldId id="460" r:id="rId16"/>
    <p:sldId id="462" r:id="rId17"/>
    <p:sldId id="268" r:id="rId18"/>
    <p:sldId id="319" r:id="rId19"/>
    <p:sldId id="886" r:id="rId20"/>
    <p:sldId id="830" r:id="rId21"/>
    <p:sldId id="892" r:id="rId22"/>
    <p:sldId id="891" r:id="rId23"/>
    <p:sldId id="752" r:id="rId24"/>
    <p:sldId id="339" r:id="rId25"/>
    <p:sldId id="900" r:id="rId26"/>
    <p:sldId id="899" r:id="rId27"/>
    <p:sldId id="904" r:id="rId28"/>
    <p:sldId id="261" r:id="rId29"/>
    <p:sldId id="312" r:id="rId30"/>
    <p:sldId id="313" r:id="rId31"/>
    <p:sldId id="302" r:id="rId32"/>
    <p:sldId id="908" r:id="rId33"/>
    <p:sldId id="315" r:id="rId34"/>
    <p:sldId id="314" r:id="rId35"/>
    <p:sldId id="304" r:id="rId36"/>
    <p:sldId id="317" r:id="rId37"/>
    <p:sldId id="915" r:id="rId38"/>
    <p:sldId id="919" r:id="rId39"/>
    <p:sldId id="912" r:id="rId40"/>
    <p:sldId id="316" r:id="rId41"/>
    <p:sldId id="307" r:id="rId42"/>
    <p:sldId id="909" r:id="rId43"/>
    <p:sldId id="334" r:id="rId44"/>
    <p:sldId id="898" r:id="rId45"/>
    <p:sldId id="914" r:id="rId46"/>
  </p:sldIdLst>
  <p:sldSz cx="18288000" cy="10287000"/>
  <p:notesSz cx="6858000" cy="9144000"/>
  <p:embeddedFontLst>
    <p:embeddedFont>
      <p:font typeface="Arial Black" panose="020B0604020202020204" pitchFamily="34" charset="0"/>
      <p:bold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nva Sans" panose="020B0604020202020204" charset="0"/>
      <p:regular r:id="rId55"/>
      <p:bold r:id="rId56"/>
      <p:italic r:id="rId57"/>
      <p:boldItalic r:id="rId58"/>
    </p:embeddedFont>
    <p:embeddedFont>
      <p:font typeface="Canva Sans Bold" panose="020F0502020204030204" pitchFamily="34" charset="0"/>
      <p:regular r:id="rId59"/>
      <p:bold r:id="rId60"/>
      <p:italic r:id="rId61"/>
      <p:boldItalic r:id="rId62"/>
    </p:embeddedFont>
    <p:embeddedFont>
      <p:font typeface="Gill Sans MT" panose="020B0502020104020203" pitchFamily="34" charset="77"/>
      <p:regular r:id="rId63"/>
      <p:bold r:id="rId64"/>
      <p:italic r:id="rId65"/>
      <p:boldItalic r:id="rId66"/>
    </p:embeddedFont>
    <p:embeddedFont>
      <p:font typeface="Gotham Bold" pitchFamily="2" charset="0"/>
      <p:regular r:id="rId67"/>
      <p:bold r:id="rId68"/>
    </p:embeddedFont>
    <p:embeddedFont>
      <p:font typeface="Inter" panose="020F0502020204030204" pitchFamily="34" charset="0"/>
      <p:regular r:id="rId69"/>
      <p:bold r:id="rId70"/>
      <p:italic r:id="rId71"/>
      <p:boldItalic r:id="rId72"/>
    </p:embeddedFont>
    <p:embeddedFont>
      <p:font typeface="montserrat" pitchFamily="2" charset="77"/>
      <p:regular r:id="rId73"/>
      <p:bold r:id="rId74"/>
      <p:italic r:id="rId75"/>
      <p:boldItalic r:id="rId76"/>
    </p:embeddedFont>
    <p:embeddedFont>
      <p:font typeface="Open Sauce" pitchFamily="2" charset="77"/>
      <p:regular r:id="rId77"/>
      <p:bold r:id="rId78"/>
      <p:italic r:id="rId79"/>
      <p:boldItalic r:id="rId80"/>
    </p:embeddedFont>
    <p:embeddedFont>
      <p:font typeface="Public Sans Medium" panose="020F0502020204030204" pitchFamily="34" charset="0"/>
      <p:regular r:id="rId81"/>
      <p:bold r:id="rId82"/>
      <p:italic r:id="rId83"/>
      <p:boldItalic r:id="rId84"/>
    </p:embeddedFont>
    <p:embeddedFont>
      <p:font typeface="Raleway" pitchFamily="2" charset="77"/>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F3524F-055C-59D1-AEFF-319A34CA1014}" name="Justice, Catherine E" initials="JC" userId="S::catherine.justice@hcmed.org::7171f260-3d4f-4357-a123-97edfa0a4a8b" providerId="AD"/>
  <p188:author id="{9DEE9572-C18C-4C76-DEFD-7A5DAF549F6E}" name="Haddow, Susan" initials="" userId="S::Susan.Haddow@hcmed.org::4a957da9-135c-4c8c-a7d7-9e2fc501aece" providerId="AD"/>
  <p188:author id="{DCCBD6D4-071F-A48E-A0FF-B8B0A25AED0F}" name="Shafto, Kate G" initials="SK" userId="S::kate.shafto@hcmed.org::e875bd37-7047-4704-bcff-bd110a3aae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4F52A-6C4F-725B-CEDE-5DC366D2181F}" v="4" dt="2025-02-27T22:30:03.764"/>
    <p1510:client id="{A6860741-B60A-349F-C5F3-5CD71755FE09}" v="329" dt="2025-02-27T17:31:21.170"/>
    <p1510:client id="{E0F1CA90-0F4C-3E43-AD74-50BAA9520C2A}" v="234" dt="2025-02-26T02:34:19.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8"/>
    <p:restoredTop sz="94682"/>
  </p:normalViewPr>
  <p:slideViewPr>
    <p:cSldViewPr snapToGrid="0">
      <p:cViewPr varScale="1">
        <p:scale>
          <a:sx n="72" d="100"/>
          <a:sy n="72" d="100"/>
        </p:scale>
        <p:origin x="272" y="2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font" Target="fonts/font37.fntdata"/><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font" Target="fonts/font1.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2.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font" Target="fonts/font38.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font" Target="fonts/font36.fntdata"/><Relationship Id="rId88" Type="http://schemas.openxmlformats.org/officeDocument/2006/relationships/font" Target="fonts/font41.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 Id="rId86" Type="http://schemas.openxmlformats.org/officeDocument/2006/relationships/font" Target="fonts/font39.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1.xml"/><Relationship Id="rId71" Type="http://schemas.openxmlformats.org/officeDocument/2006/relationships/font" Target="fonts/font24.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9.fntdata"/><Relationship Id="rId87" Type="http://schemas.openxmlformats.org/officeDocument/2006/relationships/font" Target="fonts/font40.fntdata"/><Relationship Id="rId61" Type="http://schemas.openxmlformats.org/officeDocument/2006/relationships/font" Target="fonts/font14.fntdata"/><Relationship Id="rId82" Type="http://schemas.openxmlformats.org/officeDocument/2006/relationships/font" Target="fonts/font35.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9.fntdata"/><Relationship Id="rId77" Type="http://schemas.openxmlformats.org/officeDocument/2006/relationships/font" Target="fonts/font30.fntdata"/></Relationships>
</file>

<file path=ppt/comments/modernComment_1CE_1A83930F.xml><?xml version="1.0" encoding="utf-8"?>
<p188:cmLst xmlns:a="http://schemas.openxmlformats.org/drawingml/2006/main" xmlns:r="http://schemas.openxmlformats.org/officeDocument/2006/relationships" xmlns:p188="http://schemas.microsoft.com/office/powerpoint/2018/8/main">
  <p188:cm id="{B2CDAFBE-FED4-4AC3-A536-F6500C9E4AEA}" authorId="{DCCBD6D4-071F-A48E-A0FF-B8B0A25AED0F}" created="2025-02-21T15:17:09.124">
    <ac:txMkLst xmlns:ac="http://schemas.microsoft.com/office/drawing/2013/main/command">
      <pc:docMk xmlns:pc="http://schemas.microsoft.com/office/powerpoint/2013/main/command"/>
      <pc:sldMk xmlns:pc="http://schemas.microsoft.com/office/powerpoint/2013/main/command" cId="444830479" sldId="462"/>
      <ac:spMk id="6" creationId="{00000000-0000-0000-0000-000000000000}"/>
      <ac:txMk cp="93" len="6">
        <ac:context len="350" hash="2395965781"/>
      </ac:txMk>
    </ac:txMkLst>
    <p188:pos x="7309669" y="1216741"/>
    <p188:txBody>
      <a:bodyPr/>
      <a:lstStyle/>
      <a:p>
        <a:r>
          <a:rPr lang="en-US"/>
          <a:t>is this supposed to be here, or perhaps was included when speaking about the Hep C ECHOs?</a:t>
        </a:r>
      </a:p>
    </p188:txBody>
  </p188:cm>
</p188:cmLst>
</file>

<file path=ppt/diagrams/_rels/data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970C1-8545-4D35-85E0-639CFD31050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6CE6EDB-C6B0-4F0E-842F-D96B33416CD9}">
      <dgm:prSet phldrT="[Text]" phldr="0" custT="1"/>
      <dgm:spPr>
        <a:solidFill>
          <a:schemeClr val="accent4">
            <a:lumMod val="75000"/>
          </a:schemeClr>
        </a:solidFill>
      </dgm:spPr>
      <dgm:t>
        <a:bodyPr/>
        <a:lstStyle/>
        <a:p>
          <a:pPr rtl="0"/>
          <a:r>
            <a:rPr lang="en-US" sz="1200">
              <a:latin typeface="Canva Sans" panose="020B0604020202020204" charset="0"/>
            </a:rPr>
            <a:t>ECHO MN </a:t>
          </a:r>
          <a:br>
            <a:rPr lang="en-US" sz="1200">
              <a:latin typeface="Canva Sans" panose="020B0604020202020204" charset="0"/>
            </a:rPr>
          </a:br>
          <a:r>
            <a:rPr lang="en-US" sz="1200">
              <a:latin typeface="Canva Sans" panose="020B0604020202020204" charset="0"/>
            </a:rPr>
            <a:t>(HHS-Arti Prasad)</a:t>
          </a:r>
        </a:p>
      </dgm:t>
    </dgm:pt>
    <dgm:pt modelId="{309E7FDE-59CE-4EFA-9467-861C6CD59C5D}" type="parTrans" cxnId="{A2761C35-50D3-454C-BF45-F2A559A03A0D}">
      <dgm:prSet/>
      <dgm:spPr/>
      <dgm:t>
        <a:bodyPr/>
        <a:lstStyle/>
        <a:p>
          <a:endParaRPr lang="en-US" sz="1200">
            <a:latin typeface="Canva Sans" panose="020B0604020202020204" charset="0"/>
          </a:endParaRPr>
        </a:p>
      </dgm:t>
    </dgm:pt>
    <dgm:pt modelId="{5261FF82-3CDB-410F-AF74-D4A590D71FD9}" type="sibTrans" cxnId="{A2761C35-50D3-454C-BF45-F2A559A03A0D}">
      <dgm:prSet/>
      <dgm:spPr/>
      <dgm:t>
        <a:bodyPr/>
        <a:lstStyle/>
        <a:p>
          <a:endParaRPr lang="en-US" sz="1200">
            <a:latin typeface="Canva Sans" panose="020B0604020202020204" charset="0"/>
          </a:endParaRPr>
        </a:p>
      </dgm:t>
    </dgm:pt>
    <dgm:pt modelId="{E292808C-6A02-49F3-9504-3A73305CDA69}">
      <dgm:prSet phldr="0" custT="1"/>
      <dgm:spPr/>
      <dgm:t>
        <a:bodyPr/>
        <a:lstStyle/>
        <a:p>
          <a:pPr rtl="0"/>
          <a:r>
            <a:rPr lang="en-US" sz="1200">
              <a:latin typeface="Canva Sans" panose="020B0604020202020204" charset="0"/>
            </a:rPr>
            <a:t>MN Community Collaborative on Viral Hepatitis </a:t>
          </a:r>
          <a:br>
            <a:rPr lang="en-US" sz="1200">
              <a:latin typeface="Canva Sans" panose="020B0604020202020204" charset="0"/>
            </a:rPr>
          </a:br>
          <a:r>
            <a:rPr lang="en-US" sz="1200">
              <a:latin typeface="Canva Sans" panose="020B0604020202020204" charset="0"/>
            </a:rPr>
            <a:t>(Jesse Powell)</a:t>
          </a:r>
        </a:p>
      </dgm:t>
    </dgm:pt>
    <dgm:pt modelId="{44547905-B471-4D9F-9A1A-88F430A9579F}" type="parTrans" cxnId="{2444E066-A8F4-4B37-9D8F-38A0A3ECFC69}">
      <dgm:prSet/>
      <dgm:spPr/>
      <dgm:t>
        <a:bodyPr/>
        <a:lstStyle/>
        <a:p>
          <a:endParaRPr lang="en-US" sz="1200">
            <a:latin typeface="Canva Sans" panose="020B0604020202020204" charset="0"/>
          </a:endParaRPr>
        </a:p>
      </dgm:t>
    </dgm:pt>
    <dgm:pt modelId="{D42CF0B2-60F2-4B9C-B847-D6FE254C0DF5}" type="sibTrans" cxnId="{2444E066-A8F4-4B37-9D8F-38A0A3ECFC69}">
      <dgm:prSet/>
      <dgm:spPr/>
      <dgm:t>
        <a:bodyPr/>
        <a:lstStyle/>
        <a:p>
          <a:endParaRPr lang="en-US" sz="1200">
            <a:latin typeface="Canva Sans" panose="020B0604020202020204" charset="0"/>
          </a:endParaRPr>
        </a:p>
      </dgm:t>
    </dgm:pt>
    <dgm:pt modelId="{B73F8CF0-8660-4F72-8B2B-4645922F5406}">
      <dgm:prSet phldr="0" custT="1"/>
      <dgm:spPr>
        <a:solidFill>
          <a:schemeClr val="accent2">
            <a:lumMod val="75000"/>
          </a:schemeClr>
        </a:solidFill>
      </dgm:spPr>
      <dgm:t>
        <a:bodyPr/>
        <a:lstStyle/>
        <a:p>
          <a:pPr rtl="0"/>
          <a:r>
            <a:rPr lang="en-US" sz="1200">
              <a:latin typeface="Canva Sans" panose="020B0604020202020204" charset="0"/>
            </a:rPr>
            <a:t>MN Geriatrics </a:t>
          </a:r>
          <a:br>
            <a:rPr lang="en-US" sz="1200">
              <a:latin typeface="Canva Sans" panose="020B0604020202020204" charset="0"/>
            </a:rPr>
          </a:br>
          <a:r>
            <a:rPr lang="en-US" sz="1200">
              <a:latin typeface="Canva Sans" panose="020B0604020202020204" charset="0"/>
            </a:rPr>
            <a:t>(UMN, HCMC – Emily Escue)</a:t>
          </a:r>
        </a:p>
      </dgm:t>
    </dgm:pt>
    <dgm:pt modelId="{A88435AA-E871-488F-A730-D5F149AECE48}" type="parTrans" cxnId="{76D90958-D09D-4589-A4D8-B965147FD0EA}">
      <dgm:prSet/>
      <dgm:spPr/>
      <dgm:t>
        <a:bodyPr/>
        <a:lstStyle/>
        <a:p>
          <a:endParaRPr lang="en-US" sz="1200">
            <a:latin typeface="Canva Sans" panose="020B0604020202020204" charset="0"/>
          </a:endParaRPr>
        </a:p>
      </dgm:t>
    </dgm:pt>
    <dgm:pt modelId="{34A35C45-B2CD-455F-846D-36628B681ED5}" type="sibTrans" cxnId="{76D90958-D09D-4589-A4D8-B965147FD0EA}">
      <dgm:prSet/>
      <dgm:spPr/>
      <dgm:t>
        <a:bodyPr/>
        <a:lstStyle/>
        <a:p>
          <a:endParaRPr lang="en-US" sz="1200">
            <a:latin typeface="Canva Sans" panose="020B0604020202020204" charset="0"/>
          </a:endParaRPr>
        </a:p>
      </dgm:t>
    </dgm:pt>
    <dgm:pt modelId="{FC9B7E09-E32F-4232-B7E3-0C61E96A9D54}">
      <dgm:prSet phldr="0" custT="1"/>
      <dgm:spPr/>
      <dgm:t>
        <a:bodyPr/>
        <a:lstStyle/>
        <a:p>
          <a:pPr rtl="0"/>
          <a:r>
            <a:rPr lang="en-US" sz="1200">
              <a:latin typeface="Canva Sans" panose="020B0604020202020204" charset="0"/>
            </a:rPr>
            <a:t>Integrated Opioid and Addiction Care </a:t>
          </a:r>
          <a:br>
            <a:rPr lang="en-US" sz="1200">
              <a:latin typeface="Canva Sans" panose="020B0604020202020204" charset="0"/>
            </a:rPr>
          </a:br>
          <a:r>
            <a:rPr lang="en-US" sz="1200">
              <a:latin typeface="Canva Sans" panose="020B0604020202020204" charset="0"/>
            </a:rPr>
            <a:t>(Brian Grahan)</a:t>
          </a:r>
        </a:p>
      </dgm:t>
    </dgm:pt>
    <dgm:pt modelId="{0E77EE15-64A9-4625-892C-5685120E3A58}" type="parTrans" cxnId="{EA8D55F0-D6D0-436D-8774-F5D303F47E83}">
      <dgm:prSet/>
      <dgm:spPr/>
      <dgm:t>
        <a:bodyPr/>
        <a:lstStyle/>
        <a:p>
          <a:endParaRPr lang="en-US" sz="1200">
            <a:latin typeface="Canva Sans" panose="020B0604020202020204" charset="0"/>
          </a:endParaRPr>
        </a:p>
      </dgm:t>
    </dgm:pt>
    <dgm:pt modelId="{240E1C67-1D12-4BCD-93C7-C6BEF20F91D3}" type="sibTrans" cxnId="{EA8D55F0-D6D0-436D-8774-F5D303F47E83}">
      <dgm:prSet/>
      <dgm:spPr/>
      <dgm:t>
        <a:bodyPr/>
        <a:lstStyle/>
        <a:p>
          <a:endParaRPr lang="en-US" sz="1200">
            <a:latin typeface="Canva Sans" panose="020B0604020202020204" charset="0"/>
          </a:endParaRPr>
        </a:p>
      </dgm:t>
    </dgm:pt>
    <dgm:pt modelId="{108C1445-971E-4131-820C-9435A1BD59F6}">
      <dgm:prSet phldr="0" custT="1"/>
      <dgm:spPr>
        <a:solidFill>
          <a:schemeClr val="accent6">
            <a:lumMod val="50000"/>
          </a:schemeClr>
        </a:solidFill>
      </dgm:spPr>
      <dgm:t>
        <a:bodyPr/>
        <a:lstStyle/>
        <a:p>
          <a:pPr rtl="0"/>
          <a:r>
            <a:rPr lang="en-US" sz="1200">
              <a:latin typeface="Canva Sans" panose="020B0604020202020204" charset="0"/>
            </a:rPr>
            <a:t>Integrative Pain Care</a:t>
          </a:r>
          <a:br>
            <a:rPr lang="en-US" sz="1200">
              <a:latin typeface="Canva Sans" panose="020B0604020202020204" charset="0"/>
            </a:rPr>
          </a:br>
          <a:r>
            <a:rPr lang="en-US" sz="1200">
              <a:latin typeface="Canva Sans" panose="020B0604020202020204" charset="0"/>
            </a:rPr>
            <a:t>(Susan Haddow, Kate Shafto, &amp;  Catherine Justice)</a:t>
          </a:r>
        </a:p>
      </dgm:t>
    </dgm:pt>
    <dgm:pt modelId="{CEEC23FF-6A7A-43E5-BF58-456C013FD4C5}" type="parTrans" cxnId="{3D839FFA-3CD7-4197-BB16-6581C9184C51}">
      <dgm:prSet/>
      <dgm:spPr/>
      <dgm:t>
        <a:bodyPr/>
        <a:lstStyle/>
        <a:p>
          <a:endParaRPr lang="en-US" sz="1200">
            <a:latin typeface="Canva Sans" panose="020B0604020202020204" charset="0"/>
          </a:endParaRPr>
        </a:p>
      </dgm:t>
    </dgm:pt>
    <dgm:pt modelId="{F49A28B7-F64F-4DBD-866E-708FB3F80924}" type="sibTrans" cxnId="{3D839FFA-3CD7-4197-BB16-6581C9184C51}">
      <dgm:prSet/>
      <dgm:spPr/>
      <dgm:t>
        <a:bodyPr/>
        <a:lstStyle/>
        <a:p>
          <a:endParaRPr lang="en-US" sz="1200">
            <a:latin typeface="Canva Sans" panose="020B0604020202020204" charset="0"/>
          </a:endParaRPr>
        </a:p>
      </dgm:t>
    </dgm:pt>
    <dgm:pt modelId="{B06B0A28-5202-48D5-8D32-A7EBED163986}">
      <dgm:prSet phldr="0" custT="1"/>
      <dgm:spPr>
        <a:solidFill>
          <a:schemeClr val="accent6">
            <a:lumMod val="50000"/>
          </a:schemeClr>
        </a:solidFill>
      </dgm:spPr>
      <dgm:t>
        <a:bodyPr/>
        <a:lstStyle/>
        <a:p>
          <a:pPr rtl="0"/>
          <a:r>
            <a:rPr lang="en-US" sz="1200">
              <a:latin typeface="Canva Sans" panose="020B0604020202020204" charset="0"/>
            </a:rPr>
            <a:t>Peer Recovery Support Training</a:t>
          </a:r>
          <a:br>
            <a:rPr lang="en-US" sz="1200">
              <a:latin typeface="Canva Sans" panose="020B0604020202020204" charset="0"/>
            </a:rPr>
          </a:br>
          <a:r>
            <a:rPr lang="en-US" sz="1200">
              <a:latin typeface="Canva Sans" panose="020B0604020202020204" charset="0"/>
            </a:rPr>
            <a:t>(Cole </a:t>
          </a:r>
          <a:r>
            <a:rPr lang="en-US" sz="1200" err="1">
              <a:latin typeface="Canva Sans" panose="020B0604020202020204" charset="0"/>
            </a:rPr>
            <a:t>Pueringer</a:t>
          </a:r>
          <a:r>
            <a:rPr lang="en-US" sz="1200">
              <a:latin typeface="Canva Sans" panose="020B0604020202020204" charset="0"/>
            </a:rPr>
            <a:t>, Catherine Justice, DPT, &amp; Caddy Frink)</a:t>
          </a:r>
        </a:p>
      </dgm:t>
    </dgm:pt>
    <dgm:pt modelId="{6623B5E4-F80A-4321-B5FC-396AB9D04775}" type="parTrans" cxnId="{B4FA5BB1-EA0F-4E27-9FEA-120FF065C421}">
      <dgm:prSet/>
      <dgm:spPr/>
      <dgm:t>
        <a:bodyPr/>
        <a:lstStyle/>
        <a:p>
          <a:endParaRPr lang="en-US" sz="1200">
            <a:latin typeface="Canva Sans" panose="020B0604020202020204" charset="0"/>
          </a:endParaRPr>
        </a:p>
      </dgm:t>
    </dgm:pt>
    <dgm:pt modelId="{E0C78117-ED40-449D-ADAB-BDADA48FFDFC}" type="sibTrans" cxnId="{B4FA5BB1-EA0F-4E27-9FEA-120FF065C421}">
      <dgm:prSet/>
      <dgm:spPr/>
      <dgm:t>
        <a:bodyPr/>
        <a:lstStyle/>
        <a:p>
          <a:endParaRPr lang="en-US" sz="1200">
            <a:latin typeface="Canva Sans" panose="020B0604020202020204" charset="0"/>
          </a:endParaRPr>
        </a:p>
      </dgm:t>
    </dgm:pt>
    <dgm:pt modelId="{58A5617D-FF8C-4C52-95B7-0692F7A5030E}">
      <dgm:prSet phldr="0" custT="1"/>
      <dgm:spPr>
        <a:solidFill>
          <a:schemeClr val="accent6">
            <a:lumMod val="50000"/>
          </a:schemeClr>
        </a:solidFill>
      </dgm:spPr>
      <dgm:t>
        <a:bodyPr/>
        <a:lstStyle/>
        <a:p>
          <a:pPr rtl="0"/>
          <a:r>
            <a:rPr lang="en-US" sz="1200">
              <a:latin typeface="Canva Sans" panose="020B0604020202020204" charset="0"/>
            </a:rPr>
            <a:t>Community Health Worker Training </a:t>
          </a:r>
          <a:br>
            <a:rPr lang="en-US" sz="1200">
              <a:latin typeface="Canva Sans" panose="020B0604020202020204" charset="0"/>
            </a:rPr>
          </a:br>
          <a:r>
            <a:rPr lang="en-US" sz="1200">
              <a:latin typeface="Canva Sans" panose="020B0604020202020204" charset="0"/>
            </a:rPr>
            <a:t>(Cole Pueringer, Catherine Justice, DPT, &amp; Angela Fields)</a:t>
          </a:r>
        </a:p>
      </dgm:t>
    </dgm:pt>
    <dgm:pt modelId="{E42D5C14-B646-4B7F-94A2-927D21976521}" type="parTrans" cxnId="{2269DCC9-F32D-4BB6-8714-1964BAD3E238}">
      <dgm:prSet/>
      <dgm:spPr/>
      <dgm:t>
        <a:bodyPr/>
        <a:lstStyle/>
        <a:p>
          <a:endParaRPr lang="en-US" sz="1200">
            <a:latin typeface="Canva Sans" panose="020B0604020202020204" charset="0"/>
          </a:endParaRPr>
        </a:p>
      </dgm:t>
    </dgm:pt>
    <dgm:pt modelId="{B8CCB0EE-D0CB-4172-A060-38C688F10C67}" type="sibTrans" cxnId="{2269DCC9-F32D-4BB6-8714-1964BAD3E238}">
      <dgm:prSet/>
      <dgm:spPr/>
      <dgm:t>
        <a:bodyPr/>
        <a:lstStyle/>
        <a:p>
          <a:endParaRPr lang="en-US" sz="1200">
            <a:latin typeface="Canva Sans" panose="020B0604020202020204" charset="0"/>
          </a:endParaRPr>
        </a:p>
      </dgm:t>
    </dgm:pt>
    <dgm:pt modelId="{9BCD9750-550F-41FA-9804-A5BAF8EE8F70}">
      <dgm:prSet phldr="0" custT="1"/>
      <dgm:spPr/>
      <dgm:t>
        <a:bodyPr/>
        <a:lstStyle/>
        <a:p>
          <a:pPr rtl="0"/>
          <a:r>
            <a:rPr lang="en-US" sz="1200">
              <a:latin typeface="Canva Sans" panose="020B0604020202020204" charset="0"/>
            </a:rPr>
            <a:t>Perinatal Substance Use </a:t>
          </a:r>
          <a:br>
            <a:rPr lang="en-US" sz="1200">
              <a:latin typeface="Canva Sans" panose="020B0604020202020204" charset="0"/>
            </a:rPr>
          </a:br>
          <a:r>
            <a:rPr lang="en-US" sz="1200">
              <a:latin typeface="Canva Sans" panose="020B0604020202020204" charset="0"/>
            </a:rPr>
            <a:t>(Lauren Graber, Cresta Jones)</a:t>
          </a:r>
        </a:p>
      </dgm:t>
    </dgm:pt>
    <dgm:pt modelId="{B7FE09CA-F7F2-4763-B86C-E8F2968221A6}" type="parTrans" cxnId="{A37B543F-6694-4669-B433-88D47D770688}">
      <dgm:prSet/>
      <dgm:spPr/>
      <dgm:t>
        <a:bodyPr/>
        <a:lstStyle/>
        <a:p>
          <a:endParaRPr lang="en-US" sz="1200">
            <a:latin typeface="Canva Sans" panose="020B0604020202020204" charset="0"/>
          </a:endParaRPr>
        </a:p>
      </dgm:t>
    </dgm:pt>
    <dgm:pt modelId="{B4A49649-0726-4560-95B5-213BF308CD53}" type="sibTrans" cxnId="{A37B543F-6694-4669-B433-88D47D770688}">
      <dgm:prSet/>
      <dgm:spPr/>
      <dgm:t>
        <a:bodyPr/>
        <a:lstStyle/>
        <a:p>
          <a:endParaRPr lang="en-US" sz="1200">
            <a:latin typeface="Canva Sans" panose="020B0604020202020204" charset="0"/>
          </a:endParaRPr>
        </a:p>
      </dgm:t>
    </dgm:pt>
    <dgm:pt modelId="{A6F89C65-CCFC-4DDB-9CB2-957B46D6FCE8}">
      <dgm:prSet phldr="0" custT="1"/>
      <dgm:spPr/>
      <dgm:t>
        <a:bodyPr/>
        <a:lstStyle/>
        <a:p>
          <a:pPr rtl="0"/>
          <a:r>
            <a:rPr lang="en-US" sz="1200">
              <a:latin typeface="Canva Sans" panose="020B0604020202020204" charset="0"/>
            </a:rPr>
            <a:t>Communicate Care Fellowship for Eliminating Racism in Substance Use ECHO</a:t>
          </a:r>
          <a:br>
            <a:rPr lang="en-US" sz="1200">
              <a:latin typeface="Canva Sans" panose="020B0604020202020204" charset="0"/>
            </a:rPr>
          </a:br>
          <a:r>
            <a:rPr lang="en-US" sz="1200">
              <a:solidFill>
                <a:schemeClr val="bg1"/>
              </a:solidFill>
              <a:latin typeface="Canva Sans" panose="020B0604020202020204" charset="0"/>
            </a:rPr>
            <a:t>(Cuong Pham, Cedric Weatherspoon)</a:t>
          </a:r>
        </a:p>
      </dgm:t>
    </dgm:pt>
    <dgm:pt modelId="{2E58452F-3C67-4031-9352-9D17155BB346}" type="parTrans" cxnId="{2FAC3409-00A1-41AA-94AB-BB038755DFBD}">
      <dgm:prSet/>
      <dgm:spPr/>
      <dgm:t>
        <a:bodyPr/>
        <a:lstStyle/>
        <a:p>
          <a:endParaRPr lang="en-US" sz="1200">
            <a:latin typeface="Canva Sans" panose="020B0604020202020204" charset="0"/>
          </a:endParaRPr>
        </a:p>
      </dgm:t>
    </dgm:pt>
    <dgm:pt modelId="{FE3C1543-BAD2-468C-91D7-2D097ABA03C9}" type="sibTrans" cxnId="{2FAC3409-00A1-41AA-94AB-BB038755DFBD}">
      <dgm:prSet/>
      <dgm:spPr/>
      <dgm:t>
        <a:bodyPr/>
        <a:lstStyle/>
        <a:p>
          <a:endParaRPr lang="en-US" sz="1200">
            <a:latin typeface="Canva Sans" panose="020B0604020202020204" charset="0"/>
          </a:endParaRPr>
        </a:p>
      </dgm:t>
    </dgm:pt>
    <dgm:pt modelId="{13DD71EE-81C9-47A9-B5F5-CE80667F06B9}">
      <dgm:prSet phldr="0" custT="1"/>
      <dgm:spPr>
        <a:solidFill>
          <a:schemeClr val="accent6">
            <a:lumMod val="50000"/>
          </a:schemeClr>
        </a:solidFill>
      </dgm:spPr>
      <dgm:t>
        <a:bodyPr/>
        <a:lstStyle/>
        <a:p>
          <a:r>
            <a:rPr lang="en-US" sz="1200">
              <a:latin typeface="Canva Sans" panose="020B0604020202020204" charset="0"/>
            </a:rPr>
            <a:t>Trauma-Informed Care </a:t>
          </a:r>
          <a:br>
            <a:rPr lang="en-US" sz="1200">
              <a:latin typeface="Canva Sans" panose="020B0604020202020204" charset="0"/>
            </a:rPr>
          </a:br>
          <a:r>
            <a:rPr lang="en-US" sz="1200">
              <a:latin typeface="Canva Sans" panose="020B0604020202020204" charset="0"/>
            </a:rPr>
            <a:t>&amp; Health Equity </a:t>
          </a:r>
          <a:br>
            <a:rPr lang="en-US" sz="1200">
              <a:latin typeface="Canva Sans" panose="020B0604020202020204" charset="0"/>
            </a:rPr>
          </a:br>
          <a:r>
            <a:rPr lang="en-US" sz="1200">
              <a:latin typeface="Canva Sans" panose="020B0604020202020204" charset="0"/>
            </a:rPr>
            <a:t>(Mitch Radin, Tegan Carr, </a:t>
          </a:r>
          <a:br>
            <a:rPr lang="en-US" sz="1200">
              <a:latin typeface="Canva Sans" panose="020B0604020202020204" charset="0"/>
            </a:rPr>
          </a:br>
          <a:r>
            <a:rPr lang="en-US" sz="1200">
              <a:latin typeface="Canva Sans" panose="020B0604020202020204" charset="0"/>
            </a:rPr>
            <a:t>&amp; Catherine Justice)</a:t>
          </a:r>
        </a:p>
      </dgm:t>
    </dgm:pt>
    <dgm:pt modelId="{5FB35E9E-298D-4F6A-9F37-A7453FDC2F11}" type="parTrans" cxnId="{1EBB417D-9779-4B60-9134-C199C320E4D6}">
      <dgm:prSet/>
      <dgm:spPr/>
      <dgm:t>
        <a:bodyPr/>
        <a:lstStyle/>
        <a:p>
          <a:endParaRPr lang="en-US" sz="1200">
            <a:latin typeface="Canva Sans" panose="020B0604020202020204" charset="0"/>
          </a:endParaRPr>
        </a:p>
      </dgm:t>
    </dgm:pt>
    <dgm:pt modelId="{06D7EBBD-E22D-496B-8296-5B8186DCFA05}" type="sibTrans" cxnId="{1EBB417D-9779-4B60-9134-C199C320E4D6}">
      <dgm:prSet/>
      <dgm:spPr/>
      <dgm:t>
        <a:bodyPr/>
        <a:lstStyle/>
        <a:p>
          <a:endParaRPr lang="en-US" sz="1200">
            <a:latin typeface="Canva Sans" panose="020B0604020202020204" charset="0"/>
          </a:endParaRPr>
        </a:p>
      </dgm:t>
    </dgm:pt>
    <dgm:pt modelId="{11CF03AA-04C0-4457-A14C-ACFD43B15F54}">
      <dgm:prSet phldr="0" custT="1"/>
      <dgm:spPr>
        <a:solidFill>
          <a:schemeClr val="accent2">
            <a:lumMod val="75000"/>
          </a:schemeClr>
        </a:solidFill>
      </dgm:spPr>
      <dgm:t>
        <a:bodyPr/>
        <a:lstStyle/>
        <a:p>
          <a:pPr rtl="0"/>
          <a:r>
            <a:rPr lang="en-US" sz="1200">
              <a:latin typeface="Canva Sans" panose="020B0604020202020204" charset="0"/>
            </a:rPr>
            <a:t>Upper Midwest Nursing Home COVID-19 </a:t>
          </a:r>
          <a:br>
            <a:rPr lang="en-US" sz="1200">
              <a:latin typeface="Canva Sans" panose="020B0604020202020204" charset="0"/>
            </a:rPr>
          </a:br>
          <a:r>
            <a:rPr lang="en-US" sz="1200">
              <a:latin typeface="Canva Sans" panose="020B0604020202020204" charset="0"/>
            </a:rPr>
            <a:t>(HCMC, UMN)</a:t>
          </a:r>
        </a:p>
      </dgm:t>
    </dgm:pt>
    <dgm:pt modelId="{55A9731B-A9E9-4BAF-8C66-7DDAF6A69AB0}" type="parTrans" cxnId="{4B0DDAAB-09CE-4BB8-97C8-D4FFFF436C4F}">
      <dgm:prSet/>
      <dgm:spPr/>
      <dgm:t>
        <a:bodyPr/>
        <a:lstStyle/>
        <a:p>
          <a:endParaRPr lang="en-US" sz="1200">
            <a:latin typeface="Canva Sans" panose="020B0604020202020204" charset="0"/>
          </a:endParaRPr>
        </a:p>
      </dgm:t>
    </dgm:pt>
    <dgm:pt modelId="{E6F6EB3F-67C6-4244-9D2A-01789E23AB40}" type="sibTrans" cxnId="{4B0DDAAB-09CE-4BB8-97C8-D4FFFF436C4F}">
      <dgm:prSet/>
      <dgm:spPr/>
      <dgm:t>
        <a:bodyPr/>
        <a:lstStyle/>
        <a:p>
          <a:endParaRPr lang="en-US" sz="1200">
            <a:latin typeface="Canva Sans" panose="020B0604020202020204" charset="0"/>
          </a:endParaRPr>
        </a:p>
      </dgm:t>
    </dgm:pt>
    <dgm:pt modelId="{72044F91-C3B2-4CFD-88ED-C7B1BA8A229B}" type="pres">
      <dgm:prSet presAssocID="{FD2970C1-8545-4D35-85E0-639CFD310500}" presName="hierChild1" presStyleCnt="0">
        <dgm:presLayoutVars>
          <dgm:orgChart val="1"/>
          <dgm:chPref val="1"/>
          <dgm:dir/>
          <dgm:animOne val="branch"/>
          <dgm:animLvl val="lvl"/>
          <dgm:resizeHandles/>
        </dgm:presLayoutVars>
      </dgm:prSet>
      <dgm:spPr/>
    </dgm:pt>
    <dgm:pt modelId="{C2C374DF-F20B-4697-BF3D-757C1F8FC378}" type="pres">
      <dgm:prSet presAssocID="{06CE6EDB-C6B0-4F0E-842F-D96B33416CD9}" presName="hierRoot1" presStyleCnt="0">
        <dgm:presLayoutVars>
          <dgm:hierBranch val="init"/>
        </dgm:presLayoutVars>
      </dgm:prSet>
      <dgm:spPr/>
    </dgm:pt>
    <dgm:pt modelId="{83548D0E-6628-4860-8AA6-5EBCDB559390}" type="pres">
      <dgm:prSet presAssocID="{06CE6EDB-C6B0-4F0E-842F-D96B33416CD9}" presName="rootComposite1" presStyleCnt="0"/>
      <dgm:spPr/>
    </dgm:pt>
    <dgm:pt modelId="{CD960200-7CC7-42FD-AC13-B3F084AA5AFB}" type="pres">
      <dgm:prSet presAssocID="{06CE6EDB-C6B0-4F0E-842F-D96B33416CD9}" presName="rootText1" presStyleLbl="node0" presStyleIdx="0" presStyleCnt="1">
        <dgm:presLayoutVars>
          <dgm:chPref val="3"/>
        </dgm:presLayoutVars>
      </dgm:prSet>
      <dgm:spPr/>
    </dgm:pt>
    <dgm:pt modelId="{79037AD5-3D2D-4CC0-A43B-F5E37B52063E}" type="pres">
      <dgm:prSet presAssocID="{06CE6EDB-C6B0-4F0E-842F-D96B33416CD9}" presName="rootConnector1" presStyleLbl="node1" presStyleIdx="0" presStyleCnt="0"/>
      <dgm:spPr/>
    </dgm:pt>
    <dgm:pt modelId="{5234A169-B46B-4BA3-B6EF-E726A61B50A7}" type="pres">
      <dgm:prSet presAssocID="{06CE6EDB-C6B0-4F0E-842F-D96B33416CD9}" presName="hierChild2" presStyleCnt="0"/>
      <dgm:spPr/>
    </dgm:pt>
    <dgm:pt modelId="{A54254AC-F295-4C4F-8A1D-DF01B4CC5FCE}" type="pres">
      <dgm:prSet presAssocID="{55A9731B-A9E9-4BAF-8C66-7DDAF6A69AB0}" presName="Name37" presStyleLbl="parChTrans1D2" presStyleIdx="0" presStyleCnt="7"/>
      <dgm:spPr/>
    </dgm:pt>
    <dgm:pt modelId="{F61DDB38-B7FD-48D3-B860-BFD86A70E19B}" type="pres">
      <dgm:prSet presAssocID="{11CF03AA-04C0-4457-A14C-ACFD43B15F54}" presName="hierRoot2" presStyleCnt="0">
        <dgm:presLayoutVars>
          <dgm:hierBranch val="init"/>
        </dgm:presLayoutVars>
      </dgm:prSet>
      <dgm:spPr/>
    </dgm:pt>
    <dgm:pt modelId="{2546F951-4E54-4453-B6E3-D6884BBEC2D4}" type="pres">
      <dgm:prSet presAssocID="{11CF03AA-04C0-4457-A14C-ACFD43B15F54}" presName="rootComposite" presStyleCnt="0"/>
      <dgm:spPr/>
    </dgm:pt>
    <dgm:pt modelId="{0308D243-DDC9-4038-8CF6-B301ED7D8692}" type="pres">
      <dgm:prSet presAssocID="{11CF03AA-04C0-4457-A14C-ACFD43B15F54}" presName="rootText" presStyleLbl="node2" presStyleIdx="0" presStyleCnt="7" custLinFactNeighborX="10115" custLinFactNeighborY="1000">
        <dgm:presLayoutVars>
          <dgm:chPref val="3"/>
        </dgm:presLayoutVars>
      </dgm:prSet>
      <dgm:spPr/>
    </dgm:pt>
    <dgm:pt modelId="{AF857ED0-770C-4E34-AB8C-9E01BD58F858}" type="pres">
      <dgm:prSet presAssocID="{11CF03AA-04C0-4457-A14C-ACFD43B15F54}" presName="rootConnector" presStyleLbl="node2" presStyleIdx="0" presStyleCnt="7"/>
      <dgm:spPr/>
    </dgm:pt>
    <dgm:pt modelId="{1E79218F-0446-4A4C-9295-E287EFD65CBC}" type="pres">
      <dgm:prSet presAssocID="{11CF03AA-04C0-4457-A14C-ACFD43B15F54}" presName="hierChild4" presStyleCnt="0"/>
      <dgm:spPr/>
    </dgm:pt>
    <dgm:pt modelId="{9179AD5D-07EE-4452-AF67-2B11C810D304}" type="pres">
      <dgm:prSet presAssocID="{A88435AA-E871-488F-A730-D5F149AECE48}" presName="Name37" presStyleLbl="parChTrans1D3" presStyleIdx="0" presStyleCnt="3"/>
      <dgm:spPr/>
    </dgm:pt>
    <dgm:pt modelId="{6916D9A2-3947-41F2-BE60-5C54BB489E20}" type="pres">
      <dgm:prSet presAssocID="{B73F8CF0-8660-4F72-8B2B-4645922F5406}" presName="hierRoot2" presStyleCnt="0">
        <dgm:presLayoutVars>
          <dgm:hierBranch val="init"/>
        </dgm:presLayoutVars>
      </dgm:prSet>
      <dgm:spPr/>
    </dgm:pt>
    <dgm:pt modelId="{3D994A5B-E3D4-4565-A477-A519CAE2D7DA}" type="pres">
      <dgm:prSet presAssocID="{B73F8CF0-8660-4F72-8B2B-4645922F5406}" presName="rootComposite" presStyleCnt="0"/>
      <dgm:spPr/>
    </dgm:pt>
    <dgm:pt modelId="{C3A7046D-3553-4920-B113-AF6514A7E2B3}" type="pres">
      <dgm:prSet presAssocID="{B73F8CF0-8660-4F72-8B2B-4645922F5406}" presName="rootText" presStyleLbl="node3" presStyleIdx="0" presStyleCnt="3">
        <dgm:presLayoutVars>
          <dgm:chPref val="3"/>
        </dgm:presLayoutVars>
      </dgm:prSet>
      <dgm:spPr/>
    </dgm:pt>
    <dgm:pt modelId="{9C86BB2F-D1EE-4871-A339-C3EB4252E82D}" type="pres">
      <dgm:prSet presAssocID="{B73F8CF0-8660-4F72-8B2B-4645922F5406}" presName="rootConnector" presStyleLbl="node3" presStyleIdx="0" presStyleCnt="3"/>
      <dgm:spPr/>
    </dgm:pt>
    <dgm:pt modelId="{0902B9CC-A16B-42F7-B225-83D46ABDEFA0}" type="pres">
      <dgm:prSet presAssocID="{B73F8CF0-8660-4F72-8B2B-4645922F5406}" presName="hierChild4" presStyleCnt="0"/>
      <dgm:spPr/>
    </dgm:pt>
    <dgm:pt modelId="{E5516DB6-5214-444F-AF1F-74F4AEB49552}" type="pres">
      <dgm:prSet presAssocID="{B73F8CF0-8660-4F72-8B2B-4645922F5406}" presName="hierChild5" presStyleCnt="0"/>
      <dgm:spPr/>
    </dgm:pt>
    <dgm:pt modelId="{9E8F2137-01EE-42A0-BDC9-0C328A09D31F}" type="pres">
      <dgm:prSet presAssocID="{11CF03AA-04C0-4457-A14C-ACFD43B15F54}" presName="hierChild5" presStyleCnt="0"/>
      <dgm:spPr/>
    </dgm:pt>
    <dgm:pt modelId="{7C6EF7EF-3684-43D0-9823-2DABE85B7D3E}" type="pres">
      <dgm:prSet presAssocID="{44547905-B471-4D9F-9A1A-88F430A9579F}" presName="Name37" presStyleLbl="parChTrans1D2" presStyleIdx="1" presStyleCnt="7"/>
      <dgm:spPr/>
    </dgm:pt>
    <dgm:pt modelId="{74F22781-8C9E-4DA4-88BF-4E85BC2EE6F6}" type="pres">
      <dgm:prSet presAssocID="{E292808C-6A02-49F3-9504-3A73305CDA69}" presName="hierRoot2" presStyleCnt="0">
        <dgm:presLayoutVars>
          <dgm:hierBranch val="init"/>
        </dgm:presLayoutVars>
      </dgm:prSet>
      <dgm:spPr/>
    </dgm:pt>
    <dgm:pt modelId="{F35C66F5-2746-481C-A1E9-A2707DB7C3D0}" type="pres">
      <dgm:prSet presAssocID="{E292808C-6A02-49F3-9504-3A73305CDA69}" presName="rootComposite" presStyleCnt="0"/>
      <dgm:spPr/>
    </dgm:pt>
    <dgm:pt modelId="{6EB556A1-74FF-4700-8129-4C39B067FE3A}" type="pres">
      <dgm:prSet presAssocID="{E292808C-6A02-49F3-9504-3A73305CDA69}" presName="rootText" presStyleLbl="node2" presStyleIdx="1" presStyleCnt="7">
        <dgm:presLayoutVars>
          <dgm:chPref val="3"/>
        </dgm:presLayoutVars>
      </dgm:prSet>
      <dgm:spPr/>
    </dgm:pt>
    <dgm:pt modelId="{C0742882-2379-4777-88FA-95975AD62683}" type="pres">
      <dgm:prSet presAssocID="{E292808C-6A02-49F3-9504-3A73305CDA69}" presName="rootConnector" presStyleLbl="node2" presStyleIdx="1" presStyleCnt="7"/>
      <dgm:spPr/>
    </dgm:pt>
    <dgm:pt modelId="{20DC05B8-70A3-4B8A-802F-981160336D07}" type="pres">
      <dgm:prSet presAssocID="{E292808C-6A02-49F3-9504-3A73305CDA69}" presName="hierChild4" presStyleCnt="0"/>
      <dgm:spPr/>
    </dgm:pt>
    <dgm:pt modelId="{195AABBF-2C4E-44EE-9E2A-59B74A673261}" type="pres">
      <dgm:prSet presAssocID="{E292808C-6A02-49F3-9504-3A73305CDA69}" presName="hierChild5" presStyleCnt="0"/>
      <dgm:spPr/>
    </dgm:pt>
    <dgm:pt modelId="{00F47FF4-E418-4B4A-A0FB-3A62E5550A11}" type="pres">
      <dgm:prSet presAssocID="{0E77EE15-64A9-4625-892C-5685120E3A58}" presName="Name37" presStyleLbl="parChTrans1D2" presStyleIdx="2" presStyleCnt="7"/>
      <dgm:spPr/>
    </dgm:pt>
    <dgm:pt modelId="{DDFB3A7A-6E57-4BBC-8014-5561D951ECA5}" type="pres">
      <dgm:prSet presAssocID="{FC9B7E09-E32F-4232-B7E3-0C61E96A9D54}" presName="hierRoot2" presStyleCnt="0">
        <dgm:presLayoutVars>
          <dgm:hierBranch val="init"/>
        </dgm:presLayoutVars>
      </dgm:prSet>
      <dgm:spPr/>
    </dgm:pt>
    <dgm:pt modelId="{C3C93615-6D6A-45A8-863A-1C79861BA217}" type="pres">
      <dgm:prSet presAssocID="{FC9B7E09-E32F-4232-B7E3-0C61E96A9D54}" presName="rootComposite" presStyleCnt="0"/>
      <dgm:spPr/>
    </dgm:pt>
    <dgm:pt modelId="{F6AF2C52-9C71-456E-9220-0609D7AEFD20}" type="pres">
      <dgm:prSet presAssocID="{FC9B7E09-E32F-4232-B7E3-0C61E96A9D54}" presName="rootText" presStyleLbl="node2" presStyleIdx="2" presStyleCnt="7">
        <dgm:presLayoutVars>
          <dgm:chPref val="3"/>
        </dgm:presLayoutVars>
      </dgm:prSet>
      <dgm:spPr/>
    </dgm:pt>
    <dgm:pt modelId="{33AAD4A1-7F15-46F9-A1FE-81FAEFDBB617}" type="pres">
      <dgm:prSet presAssocID="{FC9B7E09-E32F-4232-B7E3-0C61E96A9D54}" presName="rootConnector" presStyleLbl="node2" presStyleIdx="2" presStyleCnt="7"/>
      <dgm:spPr/>
    </dgm:pt>
    <dgm:pt modelId="{DD19E6F4-CEF1-46B8-B18D-C44F43D89A6F}" type="pres">
      <dgm:prSet presAssocID="{FC9B7E09-E32F-4232-B7E3-0C61E96A9D54}" presName="hierChild4" presStyleCnt="0"/>
      <dgm:spPr/>
    </dgm:pt>
    <dgm:pt modelId="{FA31DC2D-05C2-4A8F-A26E-CCA69C77AD72}" type="pres">
      <dgm:prSet presAssocID="{B7FE09CA-F7F2-4763-B86C-E8F2968221A6}" presName="Name37" presStyleLbl="parChTrans1D3" presStyleIdx="1" presStyleCnt="3"/>
      <dgm:spPr/>
    </dgm:pt>
    <dgm:pt modelId="{CF9C37A9-D667-4B5B-89E8-C18152E6F37A}" type="pres">
      <dgm:prSet presAssocID="{9BCD9750-550F-41FA-9804-A5BAF8EE8F70}" presName="hierRoot2" presStyleCnt="0">
        <dgm:presLayoutVars>
          <dgm:hierBranch val="init"/>
        </dgm:presLayoutVars>
      </dgm:prSet>
      <dgm:spPr/>
    </dgm:pt>
    <dgm:pt modelId="{DE26FF2A-7559-44FC-86FA-459B73A09150}" type="pres">
      <dgm:prSet presAssocID="{9BCD9750-550F-41FA-9804-A5BAF8EE8F70}" presName="rootComposite" presStyleCnt="0"/>
      <dgm:spPr/>
    </dgm:pt>
    <dgm:pt modelId="{A9AADA02-96C8-4036-84E2-232A7F8F4C08}" type="pres">
      <dgm:prSet presAssocID="{9BCD9750-550F-41FA-9804-A5BAF8EE8F70}" presName="rootText" presStyleLbl="node3" presStyleIdx="1" presStyleCnt="3">
        <dgm:presLayoutVars>
          <dgm:chPref val="3"/>
        </dgm:presLayoutVars>
      </dgm:prSet>
      <dgm:spPr/>
    </dgm:pt>
    <dgm:pt modelId="{7B12729B-4568-40F4-A1D6-6D2BA69CBB7C}" type="pres">
      <dgm:prSet presAssocID="{9BCD9750-550F-41FA-9804-A5BAF8EE8F70}" presName="rootConnector" presStyleLbl="node3" presStyleIdx="1" presStyleCnt="3"/>
      <dgm:spPr/>
    </dgm:pt>
    <dgm:pt modelId="{6202C8B7-99B8-4CA5-B1FE-69C66F3E449C}" type="pres">
      <dgm:prSet presAssocID="{9BCD9750-550F-41FA-9804-A5BAF8EE8F70}" presName="hierChild4" presStyleCnt="0"/>
      <dgm:spPr/>
    </dgm:pt>
    <dgm:pt modelId="{F475200C-78F3-43BF-8CCD-A52F1D3FEA50}" type="pres">
      <dgm:prSet presAssocID="{9BCD9750-550F-41FA-9804-A5BAF8EE8F70}" presName="hierChild5" presStyleCnt="0"/>
      <dgm:spPr/>
    </dgm:pt>
    <dgm:pt modelId="{7018AA35-CAB9-4028-9501-AA7B5789DB9B}" type="pres">
      <dgm:prSet presAssocID="{2E58452F-3C67-4031-9352-9D17155BB346}" presName="Name37" presStyleLbl="parChTrans1D3" presStyleIdx="2" presStyleCnt="3"/>
      <dgm:spPr/>
    </dgm:pt>
    <dgm:pt modelId="{EA72C404-7245-4B3A-98EC-DF7AA594CECE}" type="pres">
      <dgm:prSet presAssocID="{A6F89C65-CCFC-4DDB-9CB2-957B46D6FCE8}" presName="hierRoot2" presStyleCnt="0">
        <dgm:presLayoutVars>
          <dgm:hierBranch val="init"/>
        </dgm:presLayoutVars>
      </dgm:prSet>
      <dgm:spPr/>
    </dgm:pt>
    <dgm:pt modelId="{32640B2B-A65B-44E7-90FE-77CA6EAE9CF9}" type="pres">
      <dgm:prSet presAssocID="{A6F89C65-CCFC-4DDB-9CB2-957B46D6FCE8}" presName="rootComposite" presStyleCnt="0"/>
      <dgm:spPr/>
    </dgm:pt>
    <dgm:pt modelId="{C7003B05-DFD7-41D3-9024-A1D78599DBE5}" type="pres">
      <dgm:prSet presAssocID="{A6F89C65-CCFC-4DDB-9CB2-957B46D6FCE8}" presName="rootText" presStyleLbl="node3" presStyleIdx="2" presStyleCnt="3">
        <dgm:presLayoutVars>
          <dgm:chPref val="3"/>
        </dgm:presLayoutVars>
      </dgm:prSet>
      <dgm:spPr/>
    </dgm:pt>
    <dgm:pt modelId="{EBE2035B-41A3-4E76-BBA3-EF9EF6D88066}" type="pres">
      <dgm:prSet presAssocID="{A6F89C65-CCFC-4DDB-9CB2-957B46D6FCE8}" presName="rootConnector" presStyleLbl="node3" presStyleIdx="2" presStyleCnt="3"/>
      <dgm:spPr/>
    </dgm:pt>
    <dgm:pt modelId="{8F186D75-791C-4EEA-B790-15F16939E344}" type="pres">
      <dgm:prSet presAssocID="{A6F89C65-CCFC-4DDB-9CB2-957B46D6FCE8}" presName="hierChild4" presStyleCnt="0"/>
      <dgm:spPr/>
    </dgm:pt>
    <dgm:pt modelId="{9771073B-7EE5-4943-9A65-77BFF7B676ED}" type="pres">
      <dgm:prSet presAssocID="{A6F89C65-CCFC-4DDB-9CB2-957B46D6FCE8}" presName="hierChild5" presStyleCnt="0"/>
      <dgm:spPr/>
    </dgm:pt>
    <dgm:pt modelId="{1E40898B-33E6-4C8D-9A33-4A8FCCEABB4F}" type="pres">
      <dgm:prSet presAssocID="{FC9B7E09-E32F-4232-B7E3-0C61E96A9D54}" presName="hierChild5" presStyleCnt="0"/>
      <dgm:spPr/>
    </dgm:pt>
    <dgm:pt modelId="{182EE477-230B-4878-98C6-13F8FA62BA80}" type="pres">
      <dgm:prSet presAssocID="{5FB35E9E-298D-4F6A-9F37-A7453FDC2F11}" presName="Name37" presStyleLbl="parChTrans1D2" presStyleIdx="3" presStyleCnt="7"/>
      <dgm:spPr/>
    </dgm:pt>
    <dgm:pt modelId="{7B2657A1-6C9E-4488-819E-E52A70C1026C}" type="pres">
      <dgm:prSet presAssocID="{13DD71EE-81C9-47A9-B5F5-CE80667F06B9}" presName="hierRoot2" presStyleCnt="0">
        <dgm:presLayoutVars>
          <dgm:hierBranch val="init"/>
        </dgm:presLayoutVars>
      </dgm:prSet>
      <dgm:spPr/>
    </dgm:pt>
    <dgm:pt modelId="{36819B5E-77B7-4CEF-8E4E-6437F721B8A2}" type="pres">
      <dgm:prSet presAssocID="{13DD71EE-81C9-47A9-B5F5-CE80667F06B9}" presName="rootComposite" presStyleCnt="0"/>
      <dgm:spPr/>
    </dgm:pt>
    <dgm:pt modelId="{A37F47A9-4B1D-44AF-B94B-610D8976F8FC}" type="pres">
      <dgm:prSet presAssocID="{13DD71EE-81C9-47A9-B5F5-CE80667F06B9}" presName="rootText" presStyleLbl="node2" presStyleIdx="3" presStyleCnt="7">
        <dgm:presLayoutVars>
          <dgm:chPref val="3"/>
        </dgm:presLayoutVars>
      </dgm:prSet>
      <dgm:spPr/>
    </dgm:pt>
    <dgm:pt modelId="{BBD03F15-B1DF-4C40-9C37-AC293825F33A}" type="pres">
      <dgm:prSet presAssocID="{13DD71EE-81C9-47A9-B5F5-CE80667F06B9}" presName="rootConnector" presStyleLbl="node2" presStyleIdx="3" presStyleCnt="7"/>
      <dgm:spPr/>
    </dgm:pt>
    <dgm:pt modelId="{AA6C2B75-C6D8-43AF-AB60-9C8A83DE5691}" type="pres">
      <dgm:prSet presAssocID="{13DD71EE-81C9-47A9-B5F5-CE80667F06B9}" presName="hierChild4" presStyleCnt="0"/>
      <dgm:spPr/>
    </dgm:pt>
    <dgm:pt modelId="{E474537D-D0DC-4746-9868-C1242B2B3A13}" type="pres">
      <dgm:prSet presAssocID="{13DD71EE-81C9-47A9-B5F5-CE80667F06B9}" presName="hierChild5" presStyleCnt="0"/>
      <dgm:spPr/>
    </dgm:pt>
    <dgm:pt modelId="{31AE4EAD-9DC0-4078-9799-53A8DC35CB4E}" type="pres">
      <dgm:prSet presAssocID="{CEEC23FF-6A7A-43E5-BF58-456C013FD4C5}" presName="Name37" presStyleLbl="parChTrans1D2" presStyleIdx="4" presStyleCnt="7"/>
      <dgm:spPr/>
    </dgm:pt>
    <dgm:pt modelId="{8639E07B-0136-4792-B03F-F3065D58D384}" type="pres">
      <dgm:prSet presAssocID="{108C1445-971E-4131-820C-9435A1BD59F6}" presName="hierRoot2" presStyleCnt="0">
        <dgm:presLayoutVars>
          <dgm:hierBranch val="init"/>
        </dgm:presLayoutVars>
      </dgm:prSet>
      <dgm:spPr/>
    </dgm:pt>
    <dgm:pt modelId="{82901A84-BFAF-494E-90F5-A3EFC2890109}" type="pres">
      <dgm:prSet presAssocID="{108C1445-971E-4131-820C-9435A1BD59F6}" presName="rootComposite" presStyleCnt="0"/>
      <dgm:spPr/>
    </dgm:pt>
    <dgm:pt modelId="{18BC79C4-0CAC-4059-960B-74CAD7C2AD1C}" type="pres">
      <dgm:prSet presAssocID="{108C1445-971E-4131-820C-9435A1BD59F6}" presName="rootText" presStyleLbl="node2" presStyleIdx="4" presStyleCnt="7">
        <dgm:presLayoutVars>
          <dgm:chPref val="3"/>
        </dgm:presLayoutVars>
      </dgm:prSet>
      <dgm:spPr/>
    </dgm:pt>
    <dgm:pt modelId="{8D85B6D0-025F-487D-B4D0-E427AA83CFBF}" type="pres">
      <dgm:prSet presAssocID="{108C1445-971E-4131-820C-9435A1BD59F6}" presName="rootConnector" presStyleLbl="node2" presStyleIdx="4" presStyleCnt="7"/>
      <dgm:spPr/>
    </dgm:pt>
    <dgm:pt modelId="{47574A98-4123-4BDE-B040-5D8A8C5C439E}" type="pres">
      <dgm:prSet presAssocID="{108C1445-971E-4131-820C-9435A1BD59F6}" presName="hierChild4" presStyleCnt="0"/>
      <dgm:spPr/>
    </dgm:pt>
    <dgm:pt modelId="{F6AD10FE-1E19-43A5-8541-44EF2B839252}" type="pres">
      <dgm:prSet presAssocID="{108C1445-971E-4131-820C-9435A1BD59F6}" presName="hierChild5" presStyleCnt="0"/>
      <dgm:spPr/>
    </dgm:pt>
    <dgm:pt modelId="{00FDC61B-6533-4E19-B062-8A26DB219D9C}" type="pres">
      <dgm:prSet presAssocID="{6623B5E4-F80A-4321-B5FC-396AB9D04775}" presName="Name37" presStyleLbl="parChTrans1D2" presStyleIdx="5" presStyleCnt="7"/>
      <dgm:spPr/>
    </dgm:pt>
    <dgm:pt modelId="{8B18E1FD-6F8A-4DD2-941E-AE797AAAC8E7}" type="pres">
      <dgm:prSet presAssocID="{B06B0A28-5202-48D5-8D32-A7EBED163986}" presName="hierRoot2" presStyleCnt="0">
        <dgm:presLayoutVars>
          <dgm:hierBranch val="init"/>
        </dgm:presLayoutVars>
      </dgm:prSet>
      <dgm:spPr/>
    </dgm:pt>
    <dgm:pt modelId="{0A4F696A-741E-404B-BF18-81BF1EA8F187}" type="pres">
      <dgm:prSet presAssocID="{B06B0A28-5202-48D5-8D32-A7EBED163986}" presName="rootComposite" presStyleCnt="0"/>
      <dgm:spPr/>
    </dgm:pt>
    <dgm:pt modelId="{43501F1E-3F23-4D70-A85F-35DD1F0FDF9F}" type="pres">
      <dgm:prSet presAssocID="{B06B0A28-5202-48D5-8D32-A7EBED163986}" presName="rootText" presStyleLbl="node2" presStyleIdx="5" presStyleCnt="7">
        <dgm:presLayoutVars>
          <dgm:chPref val="3"/>
        </dgm:presLayoutVars>
      </dgm:prSet>
      <dgm:spPr/>
    </dgm:pt>
    <dgm:pt modelId="{3CD4A769-1117-44A5-B399-0B09DE2A148C}" type="pres">
      <dgm:prSet presAssocID="{B06B0A28-5202-48D5-8D32-A7EBED163986}" presName="rootConnector" presStyleLbl="node2" presStyleIdx="5" presStyleCnt="7"/>
      <dgm:spPr/>
    </dgm:pt>
    <dgm:pt modelId="{FFFF011D-CC32-46B4-A08F-715E2A1BC687}" type="pres">
      <dgm:prSet presAssocID="{B06B0A28-5202-48D5-8D32-A7EBED163986}" presName="hierChild4" presStyleCnt="0"/>
      <dgm:spPr/>
    </dgm:pt>
    <dgm:pt modelId="{74FED3DC-EE8A-4E26-9B06-AAF2304951C3}" type="pres">
      <dgm:prSet presAssocID="{B06B0A28-5202-48D5-8D32-A7EBED163986}" presName="hierChild5" presStyleCnt="0"/>
      <dgm:spPr/>
    </dgm:pt>
    <dgm:pt modelId="{87496983-FC10-47A2-813F-9E2E962DBF4B}" type="pres">
      <dgm:prSet presAssocID="{E42D5C14-B646-4B7F-94A2-927D21976521}" presName="Name37" presStyleLbl="parChTrans1D2" presStyleIdx="6" presStyleCnt="7"/>
      <dgm:spPr/>
    </dgm:pt>
    <dgm:pt modelId="{B2379FC5-00C3-4C8C-9AFD-88817820EE5A}" type="pres">
      <dgm:prSet presAssocID="{58A5617D-FF8C-4C52-95B7-0692F7A5030E}" presName="hierRoot2" presStyleCnt="0">
        <dgm:presLayoutVars>
          <dgm:hierBranch val="init"/>
        </dgm:presLayoutVars>
      </dgm:prSet>
      <dgm:spPr/>
    </dgm:pt>
    <dgm:pt modelId="{E7181D4F-1B99-46F2-95F4-41FA4E168572}" type="pres">
      <dgm:prSet presAssocID="{58A5617D-FF8C-4C52-95B7-0692F7A5030E}" presName="rootComposite" presStyleCnt="0"/>
      <dgm:spPr/>
    </dgm:pt>
    <dgm:pt modelId="{0E57842B-C94F-4A91-9989-594907AF786D}" type="pres">
      <dgm:prSet presAssocID="{58A5617D-FF8C-4C52-95B7-0692F7A5030E}" presName="rootText" presStyleLbl="node2" presStyleIdx="6" presStyleCnt="7" custLinFactNeighborX="-11177" custLinFactNeighborY="1000">
        <dgm:presLayoutVars>
          <dgm:chPref val="3"/>
        </dgm:presLayoutVars>
      </dgm:prSet>
      <dgm:spPr/>
    </dgm:pt>
    <dgm:pt modelId="{7545AF6E-EEF9-4A4C-BC2A-2242A53243BB}" type="pres">
      <dgm:prSet presAssocID="{58A5617D-FF8C-4C52-95B7-0692F7A5030E}" presName="rootConnector" presStyleLbl="node2" presStyleIdx="6" presStyleCnt="7"/>
      <dgm:spPr/>
    </dgm:pt>
    <dgm:pt modelId="{E32AC629-D38A-4E62-B8B3-7DD133304050}" type="pres">
      <dgm:prSet presAssocID="{58A5617D-FF8C-4C52-95B7-0692F7A5030E}" presName="hierChild4" presStyleCnt="0"/>
      <dgm:spPr/>
    </dgm:pt>
    <dgm:pt modelId="{5213E106-BB24-4856-AD3D-79722A190CC3}" type="pres">
      <dgm:prSet presAssocID="{58A5617D-FF8C-4C52-95B7-0692F7A5030E}" presName="hierChild5" presStyleCnt="0"/>
      <dgm:spPr/>
    </dgm:pt>
    <dgm:pt modelId="{7775370E-7CAD-44D0-8E28-A73D4D7F5DEB}" type="pres">
      <dgm:prSet presAssocID="{06CE6EDB-C6B0-4F0E-842F-D96B33416CD9}" presName="hierChild3" presStyleCnt="0"/>
      <dgm:spPr/>
    </dgm:pt>
  </dgm:ptLst>
  <dgm:cxnLst>
    <dgm:cxn modelId="{A941E100-18DE-4F19-9BB6-984BA31A8C39}" type="presOf" srcId="{44547905-B471-4D9F-9A1A-88F430A9579F}" destId="{7C6EF7EF-3684-43D0-9823-2DABE85B7D3E}" srcOrd="0" destOrd="0" presId="urn:microsoft.com/office/officeart/2005/8/layout/orgChart1"/>
    <dgm:cxn modelId="{2FAC3409-00A1-41AA-94AB-BB038755DFBD}" srcId="{FC9B7E09-E32F-4232-B7E3-0C61E96A9D54}" destId="{A6F89C65-CCFC-4DDB-9CB2-957B46D6FCE8}" srcOrd="1" destOrd="0" parTransId="{2E58452F-3C67-4031-9352-9D17155BB346}" sibTransId="{FE3C1543-BAD2-468C-91D7-2D097ABA03C9}"/>
    <dgm:cxn modelId="{6D806415-3284-4D44-8B71-5A87D2B27F43}" type="presOf" srcId="{58A5617D-FF8C-4C52-95B7-0692F7A5030E}" destId="{7545AF6E-EEF9-4A4C-BC2A-2242A53243BB}" srcOrd="1" destOrd="0" presId="urn:microsoft.com/office/officeart/2005/8/layout/orgChart1"/>
    <dgm:cxn modelId="{B62AFE17-A2E5-421C-A78B-5AF6BB2F3E56}" type="presOf" srcId="{13DD71EE-81C9-47A9-B5F5-CE80667F06B9}" destId="{BBD03F15-B1DF-4C40-9C37-AC293825F33A}" srcOrd="1" destOrd="0" presId="urn:microsoft.com/office/officeart/2005/8/layout/orgChart1"/>
    <dgm:cxn modelId="{42A4021C-C39B-4622-9E88-700F68E3FDA3}" type="presOf" srcId="{58A5617D-FF8C-4C52-95B7-0692F7A5030E}" destId="{0E57842B-C94F-4A91-9989-594907AF786D}" srcOrd="0" destOrd="0" presId="urn:microsoft.com/office/officeart/2005/8/layout/orgChart1"/>
    <dgm:cxn modelId="{C2079920-DC83-494C-89E2-5DB3A8CB6D0D}" type="presOf" srcId="{B06B0A28-5202-48D5-8D32-A7EBED163986}" destId="{3CD4A769-1117-44A5-B399-0B09DE2A148C}" srcOrd="1" destOrd="0" presId="urn:microsoft.com/office/officeart/2005/8/layout/orgChart1"/>
    <dgm:cxn modelId="{2317F62A-E87A-4340-A65D-E17A1B62278A}" type="presOf" srcId="{55A9731B-A9E9-4BAF-8C66-7DDAF6A69AB0}" destId="{A54254AC-F295-4C4F-8A1D-DF01B4CC5FCE}" srcOrd="0" destOrd="0" presId="urn:microsoft.com/office/officeart/2005/8/layout/orgChart1"/>
    <dgm:cxn modelId="{A2761C35-50D3-454C-BF45-F2A559A03A0D}" srcId="{FD2970C1-8545-4D35-85E0-639CFD310500}" destId="{06CE6EDB-C6B0-4F0E-842F-D96B33416CD9}" srcOrd="0" destOrd="0" parTransId="{309E7FDE-59CE-4EFA-9467-861C6CD59C5D}" sibTransId="{5261FF82-3CDB-410F-AF74-D4A590D71FD9}"/>
    <dgm:cxn modelId="{33289735-749F-4DFC-8670-ECD8DAF7046D}" type="presOf" srcId="{A88435AA-E871-488F-A730-D5F149AECE48}" destId="{9179AD5D-07EE-4452-AF67-2B11C810D304}" srcOrd="0" destOrd="0" presId="urn:microsoft.com/office/officeart/2005/8/layout/orgChart1"/>
    <dgm:cxn modelId="{EDAE6E36-3CD1-4B37-9809-CCEDBE50F19B}" type="presOf" srcId="{B06B0A28-5202-48D5-8D32-A7EBED163986}" destId="{43501F1E-3F23-4D70-A85F-35DD1F0FDF9F}" srcOrd="0" destOrd="0" presId="urn:microsoft.com/office/officeart/2005/8/layout/orgChart1"/>
    <dgm:cxn modelId="{47DA5F3B-C316-48B6-AE6D-C4D466DC5BB8}" type="presOf" srcId="{06CE6EDB-C6B0-4F0E-842F-D96B33416CD9}" destId="{79037AD5-3D2D-4CC0-A43B-F5E37B52063E}" srcOrd="1" destOrd="0" presId="urn:microsoft.com/office/officeart/2005/8/layout/orgChart1"/>
    <dgm:cxn modelId="{A37B543F-6694-4669-B433-88D47D770688}" srcId="{FC9B7E09-E32F-4232-B7E3-0C61E96A9D54}" destId="{9BCD9750-550F-41FA-9804-A5BAF8EE8F70}" srcOrd="0" destOrd="0" parTransId="{B7FE09CA-F7F2-4763-B86C-E8F2968221A6}" sibTransId="{B4A49649-0726-4560-95B5-213BF308CD53}"/>
    <dgm:cxn modelId="{75334D40-3667-4F59-B0D1-9C8069F59FBE}" type="presOf" srcId="{11CF03AA-04C0-4457-A14C-ACFD43B15F54}" destId="{AF857ED0-770C-4E34-AB8C-9E01BD58F858}" srcOrd="1" destOrd="0" presId="urn:microsoft.com/office/officeart/2005/8/layout/orgChart1"/>
    <dgm:cxn modelId="{43FDE349-D461-4D4F-B37B-229ECC45A09B}" type="presOf" srcId="{B73F8CF0-8660-4F72-8B2B-4645922F5406}" destId="{9C86BB2F-D1EE-4871-A339-C3EB4252E82D}" srcOrd="1" destOrd="0" presId="urn:microsoft.com/office/officeart/2005/8/layout/orgChart1"/>
    <dgm:cxn modelId="{0E020A4D-2971-404F-804A-3D80B2D93E35}" type="presOf" srcId="{E292808C-6A02-49F3-9504-3A73305CDA69}" destId="{C0742882-2379-4777-88FA-95975AD62683}" srcOrd="1" destOrd="0" presId="urn:microsoft.com/office/officeart/2005/8/layout/orgChart1"/>
    <dgm:cxn modelId="{DFA32254-EAF7-4233-9763-5034109AC18C}" type="presOf" srcId="{B7FE09CA-F7F2-4763-B86C-E8F2968221A6}" destId="{FA31DC2D-05C2-4A8F-A26E-CCA69C77AD72}" srcOrd="0" destOrd="0" presId="urn:microsoft.com/office/officeart/2005/8/layout/orgChart1"/>
    <dgm:cxn modelId="{8CCDD457-25FF-4462-810E-15D36D779847}" type="presOf" srcId="{E292808C-6A02-49F3-9504-3A73305CDA69}" destId="{6EB556A1-74FF-4700-8129-4C39B067FE3A}" srcOrd="0" destOrd="0" presId="urn:microsoft.com/office/officeart/2005/8/layout/orgChart1"/>
    <dgm:cxn modelId="{76D90958-D09D-4589-A4D8-B965147FD0EA}" srcId="{11CF03AA-04C0-4457-A14C-ACFD43B15F54}" destId="{B73F8CF0-8660-4F72-8B2B-4645922F5406}" srcOrd="0" destOrd="0" parTransId="{A88435AA-E871-488F-A730-D5F149AECE48}" sibTransId="{34A35C45-B2CD-455F-846D-36628B681ED5}"/>
    <dgm:cxn modelId="{9AD90D59-DE55-4AF3-8BBB-44CC63091EE0}" type="presOf" srcId="{0E77EE15-64A9-4625-892C-5685120E3A58}" destId="{00F47FF4-E418-4B4A-A0FB-3A62E5550A11}" srcOrd="0" destOrd="0" presId="urn:microsoft.com/office/officeart/2005/8/layout/orgChart1"/>
    <dgm:cxn modelId="{E06EEB65-785F-48A1-9005-2CBE820FD7E1}" type="presOf" srcId="{108C1445-971E-4131-820C-9435A1BD59F6}" destId="{18BC79C4-0CAC-4059-960B-74CAD7C2AD1C}" srcOrd="0" destOrd="0" presId="urn:microsoft.com/office/officeart/2005/8/layout/orgChart1"/>
    <dgm:cxn modelId="{2444E066-A8F4-4B37-9D8F-38A0A3ECFC69}" srcId="{06CE6EDB-C6B0-4F0E-842F-D96B33416CD9}" destId="{E292808C-6A02-49F3-9504-3A73305CDA69}" srcOrd="1" destOrd="0" parTransId="{44547905-B471-4D9F-9A1A-88F430A9579F}" sibTransId="{D42CF0B2-60F2-4B9C-B847-D6FE254C0DF5}"/>
    <dgm:cxn modelId="{1EBB417D-9779-4B60-9134-C199C320E4D6}" srcId="{06CE6EDB-C6B0-4F0E-842F-D96B33416CD9}" destId="{13DD71EE-81C9-47A9-B5F5-CE80667F06B9}" srcOrd="3" destOrd="0" parTransId="{5FB35E9E-298D-4F6A-9F37-A7453FDC2F11}" sibTransId="{06D7EBBD-E22D-496B-8296-5B8186DCFA05}"/>
    <dgm:cxn modelId="{D7AA1E8A-5AC2-464E-AA3F-DDC528DF025F}" type="presOf" srcId="{11CF03AA-04C0-4457-A14C-ACFD43B15F54}" destId="{0308D243-DDC9-4038-8CF6-B301ED7D8692}" srcOrd="0" destOrd="0" presId="urn:microsoft.com/office/officeart/2005/8/layout/orgChart1"/>
    <dgm:cxn modelId="{CFBE008F-6FAF-4A6D-BC38-7596FD02261B}" type="presOf" srcId="{13DD71EE-81C9-47A9-B5F5-CE80667F06B9}" destId="{A37F47A9-4B1D-44AF-B94B-610D8976F8FC}" srcOrd="0" destOrd="0" presId="urn:microsoft.com/office/officeart/2005/8/layout/orgChart1"/>
    <dgm:cxn modelId="{65899E90-F52A-4858-9DCF-6988A83B48F0}" type="presOf" srcId="{9BCD9750-550F-41FA-9804-A5BAF8EE8F70}" destId="{A9AADA02-96C8-4036-84E2-232A7F8F4C08}" srcOrd="0" destOrd="0" presId="urn:microsoft.com/office/officeart/2005/8/layout/orgChart1"/>
    <dgm:cxn modelId="{816A7E9B-5614-418D-BBB1-080082D8FF8E}" type="presOf" srcId="{CEEC23FF-6A7A-43E5-BF58-456C013FD4C5}" destId="{31AE4EAD-9DC0-4078-9799-53A8DC35CB4E}" srcOrd="0" destOrd="0" presId="urn:microsoft.com/office/officeart/2005/8/layout/orgChart1"/>
    <dgm:cxn modelId="{4B0DDAAB-09CE-4BB8-97C8-D4FFFF436C4F}" srcId="{06CE6EDB-C6B0-4F0E-842F-D96B33416CD9}" destId="{11CF03AA-04C0-4457-A14C-ACFD43B15F54}" srcOrd="0" destOrd="0" parTransId="{55A9731B-A9E9-4BAF-8C66-7DDAF6A69AB0}" sibTransId="{E6F6EB3F-67C6-4244-9D2A-01789E23AB40}"/>
    <dgm:cxn modelId="{B1331BAC-6915-4183-B5F9-F82F9C0801B4}" type="presOf" srcId="{6623B5E4-F80A-4321-B5FC-396AB9D04775}" destId="{00FDC61B-6533-4E19-B062-8A26DB219D9C}" srcOrd="0" destOrd="0" presId="urn:microsoft.com/office/officeart/2005/8/layout/orgChart1"/>
    <dgm:cxn modelId="{ED7937B1-0A9E-4A30-9065-FE94BD7B7705}" type="presOf" srcId="{FC9B7E09-E32F-4232-B7E3-0C61E96A9D54}" destId="{F6AF2C52-9C71-456E-9220-0609D7AEFD20}" srcOrd="0" destOrd="0" presId="urn:microsoft.com/office/officeart/2005/8/layout/orgChart1"/>
    <dgm:cxn modelId="{B4FA5BB1-EA0F-4E27-9FEA-120FF065C421}" srcId="{06CE6EDB-C6B0-4F0E-842F-D96B33416CD9}" destId="{B06B0A28-5202-48D5-8D32-A7EBED163986}" srcOrd="5" destOrd="0" parTransId="{6623B5E4-F80A-4321-B5FC-396AB9D04775}" sibTransId="{E0C78117-ED40-449D-ADAB-BDADA48FFDFC}"/>
    <dgm:cxn modelId="{76BD78BD-926A-4D73-ACD7-E327986AEB6E}" type="presOf" srcId="{06CE6EDB-C6B0-4F0E-842F-D96B33416CD9}" destId="{CD960200-7CC7-42FD-AC13-B3F084AA5AFB}" srcOrd="0" destOrd="0" presId="urn:microsoft.com/office/officeart/2005/8/layout/orgChart1"/>
    <dgm:cxn modelId="{6E6E5AC5-DFBC-43CB-8E40-E4E11A0DC219}" type="presOf" srcId="{5FB35E9E-298D-4F6A-9F37-A7453FDC2F11}" destId="{182EE477-230B-4878-98C6-13F8FA62BA80}" srcOrd="0" destOrd="0" presId="urn:microsoft.com/office/officeart/2005/8/layout/orgChart1"/>
    <dgm:cxn modelId="{2269DCC9-F32D-4BB6-8714-1964BAD3E238}" srcId="{06CE6EDB-C6B0-4F0E-842F-D96B33416CD9}" destId="{58A5617D-FF8C-4C52-95B7-0692F7A5030E}" srcOrd="6" destOrd="0" parTransId="{E42D5C14-B646-4B7F-94A2-927D21976521}" sibTransId="{B8CCB0EE-D0CB-4172-A060-38C688F10C67}"/>
    <dgm:cxn modelId="{55021BCA-8A7D-4B93-8215-D27845B58F24}" type="presOf" srcId="{FC9B7E09-E32F-4232-B7E3-0C61E96A9D54}" destId="{33AAD4A1-7F15-46F9-A1FE-81FAEFDBB617}" srcOrd="1" destOrd="0" presId="urn:microsoft.com/office/officeart/2005/8/layout/orgChart1"/>
    <dgm:cxn modelId="{071B89CE-5489-4A39-A71B-0691645B777C}" type="presOf" srcId="{9BCD9750-550F-41FA-9804-A5BAF8EE8F70}" destId="{7B12729B-4568-40F4-A1D6-6D2BA69CBB7C}" srcOrd="1" destOrd="0" presId="urn:microsoft.com/office/officeart/2005/8/layout/orgChart1"/>
    <dgm:cxn modelId="{D6CABAD0-4D24-45D7-B19E-BEED3E4DB7B5}" type="presOf" srcId="{E42D5C14-B646-4B7F-94A2-927D21976521}" destId="{87496983-FC10-47A2-813F-9E2E962DBF4B}" srcOrd="0" destOrd="0" presId="urn:microsoft.com/office/officeart/2005/8/layout/orgChart1"/>
    <dgm:cxn modelId="{35D6C7D6-53F0-43C4-93CA-429D2A61ECC8}" type="presOf" srcId="{B73F8CF0-8660-4F72-8B2B-4645922F5406}" destId="{C3A7046D-3553-4920-B113-AF6514A7E2B3}" srcOrd="0" destOrd="0" presId="urn:microsoft.com/office/officeart/2005/8/layout/orgChart1"/>
    <dgm:cxn modelId="{0B96EDDB-31BC-406A-8204-58BE3BEC2EB4}" type="presOf" srcId="{A6F89C65-CCFC-4DDB-9CB2-957B46D6FCE8}" destId="{C7003B05-DFD7-41D3-9024-A1D78599DBE5}" srcOrd="0" destOrd="0" presId="urn:microsoft.com/office/officeart/2005/8/layout/orgChart1"/>
    <dgm:cxn modelId="{6A8726EE-922F-4DDC-BE5C-25F4C2AAE390}" type="presOf" srcId="{108C1445-971E-4131-820C-9435A1BD59F6}" destId="{8D85B6D0-025F-487D-B4D0-E427AA83CFBF}" srcOrd="1" destOrd="0" presId="urn:microsoft.com/office/officeart/2005/8/layout/orgChart1"/>
    <dgm:cxn modelId="{EA8D55F0-D6D0-436D-8774-F5D303F47E83}" srcId="{06CE6EDB-C6B0-4F0E-842F-D96B33416CD9}" destId="{FC9B7E09-E32F-4232-B7E3-0C61E96A9D54}" srcOrd="2" destOrd="0" parTransId="{0E77EE15-64A9-4625-892C-5685120E3A58}" sibTransId="{240E1C67-1D12-4BCD-93C7-C6BEF20F91D3}"/>
    <dgm:cxn modelId="{C37C4FF9-59CB-448B-9602-242CE8B67618}" type="presOf" srcId="{FD2970C1-8545-4D35-85E0-639CFD310500}" destId="{72044F91-C3B2-4CFD-88ED-C7B1BA8A229B}" srcOrd="0" destOrd="0" presId="urn:microsoft.com/office/officeart/2005/8/layout/orgChart1"/>
    <dgm:cxn modelId="{3D839FFA-3CD7-4197-BB16-6581C9184C51}" srcId="{06CE6EDB-C6B0-4F0E-842F-D96B33416CD9}" destId="{108C1445-971E-4131-820C-9435A1BD59F6}" srcOrd="4" destOrd="0" parTransId="{CEEC23FF-6A7A-43E5-BF58-456C013FD4C5}" sibTransId="{F49A28B7-F64F-4DBD-866E-708FB3F80924}"/>
    <dgm:cxn modelId="{12CFA4FD-06F7-4DE8-A2AF-07B443C7745E}" type="presOf" srcId="{2E58452F-3C67-4031-9352-9D17155BB346}" destId="{7018AA35-CAB9-4028-9501-AA7B5789DB9B}" srcOrd="0" destOrd="0" presId="urn:microsoft.com/office/officeart/2005/8/layout/orgChart1"/>
    <dgm:cxn modelId="{7048A9FD-942B-43CE-9BE5-F7C5DD666ACD}" type="presOf" srcId="{A6F89C65-CCFC-4DDB-9CB2-957B46D6FCE8}" destId="{EBE2035B-41A3-4E76-BBA3-EF9EF6D88066}" srcOrd="1" destOrd="0" presId="urn:microsoft.com/office/officeart/2005/8/layout/orgChart1"/>
    <dgm:cxn modelId="{19A4AF62-9327-421E-B3DB-96F19398BC12}" type="presParOf" srcId="{72044F91-C3B2-4CFD-88ED-C7B1BA8A229B}" destId="{C2C374DF-F20B-4697-BF3D-757C1F8FC378}" srcOrd="0" destOrd="0" presId="urn:microsoft.com/office/officeart/2005/8/layout/orgChart1"/>
    <dgm:cxn modelId="{75C5E759-33CD-4C64-9038-208B26C54619}" type="presParOf" srcId="{C2C374DF-F20B-4697-BF3D-757C1F8FC378}" destId="{83548D0E-6628-4860-8AA6-5EBCDB559390}" srcOrd="0" destOrd="0" presId="urn:microsoft.com/office/officeart/2005/8/layout/orgChart1"/>
    <dgm:cxn modelId="{8F64A66B-5A49-4020-AEE9-704B9762AA3D}" type="presParOf" srcId="{83548D0E-6628-4860-8AA6-5EBCDB559390}" destId="{CD960200-7CC7-42FD-AC13-B3F084AA5AFB}" srcOrd="0" destOrd="0" presId="urn:microsoft.com/office/officeart/2005/8/layout/orgChart1"/>
    <dgm:cxn modelId="{694BF149-85AB-4C0A-971D-ACA7B0C0FA1D}" type="presParOf" srcId="{83548D0E-6628-4860-8AA6-5EBCDB559390}" destId="{79037AD5-3D2D-4CC0-A43B-F5E37B52063E}" srcOrd="1" destOrd="0" presId="urn:microsoft.com/office/officeart/2005/8/layout/orgChart1"/>
    <dgm:cxn modelId="{9D15069A-3E9E-4DC0-B99E-0D5B5A05B3C6}" type="presParOf" srcId="{C2C374DF-F20B-4697-BF3D-757C1F8FC378}" destId="{5234A169-B46B-4BA3-B6EF-E726A61B50A7}" srcOrd="1" destOrd="0" presId="urn:microsoft.com/office/officeart/2005/8/layout/orgChart1"/>
    <dgm:cxn modelId="{397BBF52-1D15-410A-8874-1FBCE9805700}" type="presParOf" srcId="{5234A169-B46B-4BA3-B6EF-E726A61B50A7}" destId="{A54254AC-F295-4C4F-8A1D-DF01B4CC5FCE}" srcOrd="0" destOrd="0" presId="urn:microsoft.com/office/officeart/2005/8/layout/orgChart1"/>
    <dgm:cxn modelId="{0129AB41-3DFF-4BD9-A594-2DEEBCF24EEA}" type="presParOf" srcId="{5234A169-B46B-4BA3-B6EF-E726A61B50A7}" destId="{F61DDB38-B7FD-48D3-B860-BFD86A70E19B}" srcOrd="1" destOrd="0" presId="urn:microsoft.com/office/officeart/2005/8/layout/orgChart1"/>
    <dgm:cxn modelId="{67406979-2DFD-4119-92FA-2F67F92B2C48}" type="presParOf" srcId="{F61DDB38-B7FD-48D3-B860-BFD86A70E19B}" destId="{2546F951-4E54-4453-B6E3-D6884BBEC2D4}" srcOrd="0" destOrd="0" presId="urn:microsoft.com/office/officeart/2005/8/layout/orgChart1"/>
    <dgm:cxn modelId="{7E4009F9-5B58-4BF0-A997-238C8F3B4A1D}" type="presParOf" srcId="{2546F951-4E54-4453-B6E3-D6884BBEC2D4}" destId="{0308D243-DDC9-4038-8CF6-B301ED7D8692}" srcOrd="0" destOrd="0" presId="urn:microsoft.com/office/officeart/2005/8/layout/orgChart1"/>
    <dgm:cxn modelId="{85EE1F5A-5D37-4EC9-B610-B4A7DAD89B02}" type="presParOf" srcId="{2546F951-4E54-4453-B6E3-D6884BBEC2D4}" destId="{AF857ED0-770C-4E34-AB8C-9E01BD58F858}" srcOrd="1" destOrd="0" presId="urn:microsoft.com/office/officeart/2005/8/layout/orgChart1"/>
    <dgm:cxn modelId="{B9385C18-73DE-40BB-A0DA-14465ADF8104}" type="presParOf" srcId="{F61DDB38-B7FD-48D3-B860-BFD86A70E19B}" destId="{1E79218F-0446-4A4C-9295-E287EFD65CBC}" srcOrd="1" destOrd="0" presId="urn:microsoft.com/office/officeart/2005/8/layout/orgChart1"/>
    <dgm:cxn modelId="{28A5A700-4F46-47E4-A950-ED431D2B3C29}" type="presParOf" srcId="{1E79218F-0446-4A4C-9295-E287EFD65CBC}" destId="{9179AD5D-07EE-4452-AF67-2B11C810D304}" srcOrd="0" destOrd="0" presId="urn:microsoft.com/office/officeart/2005/8/layout/orgChart1"/>
    <dgm:cxn modelId="{B0B537E0-0933-4125-8486-29181C10D5D0}" type="presParOf" srcId="{1E79218F-0446-4A4C-9295-E287EFD65CBC}" destId="{6916D9A2-3947-41F2-BE60-5C54BB489E20}" srcOrd="1" destOrd="0" presId="urn:microsoft.com/office/officeart/2005/8/layout/orgChart1"/>
    <dgm:cxn modelId="{EE1E63EA-1B81-40D4-BCBC-B4D0DCF675A9}" type="presParOf" srcId="{6916D9A2-3947-41F2-BE60-5C54BB489E20}" destId="{3D994A5B-E3D4-4565-A477-A519CAE2D7DA}" srcOrd="0" destOrd="0" presId="urn:microsoft.com/office/officeart/2005/8/layout/orgChart1"/>
    <dgm:cxn modelId="{3F164AA9-4AD1-409D-B8DA-1EE3515E4211}" type="presParOf" srcId="{3D994A5B-E3D4-4565-A477-A519CAE2D7DA}" destId="{C3A7046D-3553-4920-B113-AF6514A7E2B3}" srcOrd="0" destOrd="0" presId="urn:microsoft.com/office/officeart/2005/8/layout/orgChart1"/>
    <dgm:cxn modelId="{566B9B57-82DA-461D-A706-D7DCFC28C205}" type="presParOf" srcId="{3D994A5B-E3D4-4565-A477-A519CAE2D7DA}" destId="{9C86BB2F-D1EE-4871-A339-C3EB4252E82D}" srcOrd="1" destOrd="0" presId="urn:microsoft.com/office/officeart/2005/8/layout/orgChart1"/>
    <dgm:cxn modelId="{618B1A64-884F-4AE3-AEAF-D9B2983DD603}" type="presParOf" srcId="{6916D9A2-3947-41F2-BE60-5C54BB489E20}" destId="{0902B9CC-A16B-42F7-B225-83D46ABDEFA0}" srcOrd="1" destOrd="0" presId="urn:microsoft.com/office/officeart/2005/8/layout/orgChart1"/>
    <dgm:cxn modelId="{8C17320F-59E0-4B3A-AB07-2E31E296B0B3}" type="presParOf" srcId="{6916D9A2-3947-41F2-BE60-5C54BB489E20}" destId="{E5516DB6-5214-444F-AF1F-74F4AEB49552}" srcOrd="2" destOrd="0" presId="urn:microsoft.com/office/officeart/2005/8/layout/orgChart1"/>
    <dgm:cxn modelId="{37341BA8-8BB0-448E-9705-956383CEFEBE}" type="presParOf" srcId="{F61DDB38-B7FD-48D3-B860-BFD86A70E19B}" destId="{9E8F2137-01EE-42A0-BDC9-0C328A09D31F}" srcOrd="2" destOrd="0" presId="urn:microsoft.com/office/officeart/2005/8/layout/orgChart1"/>
    <dgm:cxn modelId="{26D8E1F2-F0BA-488C-A25D-080D01378AE1}" type="presParOf" srcId="{5234A169-B46B-4BA3-B6EF-E726A61B50A7}" destId="{7C6EF7EF-3684-43D0-9823-2DABE85B7D3E}" srcOrd="2" destOrd="0" presId="urn:microsoft.com/office/officeart/2005/8/layout/orgChart1"/>
    <dgm:cxn modelId="{BA95D1A0-E5A7-4AA1-BAEC-C2B1B19E3AA0}" type="presParOf" srcId="{5234A169-B46B-4BA3-B6EF-E726A61B50A7}" destId="{74F22781-8C9E-4DA4-88BF-4E85BC2EE6F6}" srcOrd="3" destOrd="0" presId="urn:microsoft.com/office/officeart/2005/8/layout/orgChart1"/>
    <dgm:cxn modelId="{D7D83A80-4409-41B2-A27F-80CDE06D8FDF}" type="presParOf" srcId="{74F22781-8C9E-4DA4-88BF-4E85BC2EE6F6}" destId="{F35C66F5-2746-481C-A1E9-A2707DB7C3D0}" srcOrd="0" destOrd="0" presId="urn:microsoft.com/office/officeart/2005/8/layout/orgChart1"/>
    <dgm:cxn modelId="{5C99676B-E261-4F04-814C-08823F6C2918}" type="presParOf" srcId="{F35C66F5-2746-481C-A1E9-A2707DB7C3D0}" destId="{6EB556A1-74FF-4700-8129-4C39B067FE3A}" srcOrd="0" destOrd="0" presId="urn:microsoft.com/office/officeart/2005/8/layout/orgChart1"/>
    <dgm:cxn modelId="{AA4ECBC0-7AB4-49D3-8308-E888F346A0EE}" type="presParOf" srcId="{F35C66F5-2746-481C-A1E9-A2707DB7C3D0}" destId="{C0742882-2379-4777-88FA-95975AD62683}" srcOrd="1" destOrd="0" presId="urn:microsoft.com/office/officeart/2005/8/layout/orgChart1"/>
    <dgm:cxn modelId="{7AE4941E-F28E-47E7-ADCC-9AB34BD25420}" type="presParOf" srcId="{74F22781-8C9E-4DA4-88BF-4E85BC2EE6F6}" destId="{20DC05B8-70A3-4B8A-802F-981160336D07}" srcOrd="1" destOrd="0" presId="urn:microsoft.com/office/officeart/2005/8/layout/orgChart1"/>
    <dgm:cxn modelId="{0D6E8C38-A50C-43F7-ADD8-909D0DFDD3D2}" type="presParOf" srcId="{74F22781-8C9E-4DA4-88BF-4E85BC2EE6F6}" destId="{195AABBF-2C4E-44EE-9E2A-59B74A673261}" srcOrd="2" destOrd="0" presId="urn:microsoft.com/office/officeart/2005/8/layout/orgChart1"/>
    <dgm:cxn modelId="{FC083576-7CEA-450D-8B8A-1FC4C0E5B5CA}" type="presParOf" srcId="{5234A169-B46B-4BA3-B6EF-E726A61B50A7}" destId="{00F47FF4-E418-4B4A-A0FB-3A62E5550A11}" srcOrd="4" destOrd="0" presId="urn:microsoft.com/office/officeart/2005/8/layout/orgChart1"/>
    <dgm:cxn modelId="{D8E3E5A2-7B00-4013-9DFC-EFC49105E57C}" type="presParOf" srcId="{5234A169-B46B-4BA3-B6EF-E726A61B50A7}" destId="{DDFB3A7A-6E57-4BBC-8014-5561D951ECA5}" srcOrd="5" destOrd="0" presId="urn:microsoft.com/office/officeart/2005/8/layout/orgChart1"/>
    <dgm:cxn modelId="{E82C45C5-6CBE-48F3-9801-AB4D8DA27945}" type="presParOf" srcId="{DDFB3A7A-6E57-4BBC-8014-5561D951ECA5}" destId="{C3C93615-6D6A-45A8-863A-1C79861BA217}" srcOrd="0" destOrd="0" presId="urn:microsoft.com/office/officeart/2005/8/layout/orgChart1"/>
    <dgm:cxn modelId="{A9B2643C-6CB6-4FE0-B0CF-4B151E8D5FDE}" type="presParOf" srcId="{C3C93615-6D6A-45A8-863A-1C79861BA217}" destId="{F6AF2C52-9C71-456E-9220-0609D7AEFD20}" srcOrd="0" destOrd="0" presId="urn:microsoft.com/office/officeart/2005/8/layout/orgChart1"/>
    <dgm:cxn modelId="{6AF9B2B2-E3AC-4379-8492-5B536AC2B7F6}" type="presParOf" srcId="{C3C93615-6D6A-45A8-863A-1C79861BA217}" destId="{33AAD4A1-7F15-46F9-A1FE-81FAEFDBB617}" srcOrd="1" destOrd="0" presId="urn:microsoft.com/office/officeart/2005/8/layout/orgChart1"/>
    <dgm:cxn modelId="{0596E016-4578-4362-9A51-4688AECCB366}" type="presParOf" srcId="{DDFB3A7A-6E57-4BBC-8014-5561D951ECA5}" destId="{DD19E6F4-CEF1-46B8-B18D-C44F43D89A6F}" srcOrd="1" destOrd="0" presId="urn:microsoft.com/office/officeart/2005/8/layout/orgChart1"/>
    <dgm:cxn modelId="{78AB26B0-6BB3-4BD1-B301-B7FEB5CA5D01}" type="presParOf" srcId="{DD19E6F4-CEF1-46B8-B18D-C44F43D89A6F}" destId="{FA31DC2D-05C2-4A8F-A26E-CCA69C77AD72}" srcOrd="0" destOrd="0" presId="urn:microsoft.com/office/officeart/2005/8/layout/orgChart1"/>
    <dgm:cxn modelId="{382576DE-A1E5-4B80-928C-08A3D06B091B}" type="presParOf" srcId="{DD19E6F4-CEF1-46B8-B18D-C44F43D89A6F}" destId="{CF9C37A9-D667-4B5B-89E8-C18152E6F37A}" srcOrd="1" destOrd="0" presId="urn:microsoft.com/office/officeart/2005/8/layout/orgChart1"/>
    <dgm:cxn modelId="{83637D2F-2916-442B-AC5F-71F5092B9C5B}" type="presParOf" srcId="{CF9C37A9-D667-4B5B-89E8-C18152E6F37A}" destId="{DE26FF2A-7559-44FC-86FA-459B73A09150}" srcOrd="0" destOrd="0" presId="urn:microsoft.com/office/officeart/2005/8/layout/orgChart1"/>
    <dgm:cxn modelId="{332FE66E-2542-491C-B51E-F55894B0B8A7}" type="presParOf" srcId="{DE26FF2A-7559-44FC-86FA-459B73A09150}" destId="{A9AADA02-96C8-4036-84E2-232A7F8F4C08}" srcOrd="0" destOrd="0" presId="urn:microsoft.com/office/officeart/2005/8/layout/orgChart1"/>
    <dgm:cxn modelId="{20065E8E-3AF1-4C55-BECF-2985B8A99E14}" type="presParOf" srcId="{DE26FF2A-7559-44FC-86FA-459B73A09150}" destId="{7B12729B-4568-40F4-A1D6-6D2BA69CBB7C}" srcOrd="1" destOrd="0" presId="urn:microsoft.com/office/officeart/2005/8/layout/orgChart1"/>
    <dgm:cxn modelId="{04AE2F23-73BD-4B9B-B967-10E69E6C6DB2}" type="presParOf" srcId="{CF9C37A9-D667-4B5B-89E8-C18152E6F37A}" destId="{6202C8B7-99B8-4CA5-B1FE-69C66F3E449C}" srcOrd="1" destOrd="0" presId="urn:microsoft.com/office/officeart/2005/8/layout/orgChart1"/>
    <dgm:cxn modelId="{F64EB4B6-940F-4C32-A7E0-01DFE996997E}" type="presParOf" srcId="{CF9C37A9-D667-4B5B-89E8-C18152E6F37A}" destId="{F475200C-78F3-43BF-8CCD-A52F1D3FEA50}" srcOrd="2" destOrd="0" presId="urn:microsoft.com/office/officeart/2005/8/layout/orgChart1"/>
    <dgm:cxn modelId="{F63104B7-0039-4CDE-B05A-5A02D395621C}" type="presParOf" srcId="{DD19E6F4-CEF1-46B8-B18D-C44F43D89A6F}" destId="{7018AA35-CAB9-4028-9501-AA7B5789DB9B}" srcOrd="2" destOrd="0" presId="urn:microsoft.com/office/officeart/2005/8/layout/orgChart1"/>
    <dgm:cxn modelId="{1F58421C-6E2A-4F50-90E6-33EC70DE5FF8}" type="presParOf" srcId="{DD19E6F4-CEF1-46B8-B18D-C44F43D89A6F}" destId="{EA72C404-7245-4B3A-98EC-DF7AA594CECE}" srcOrd="3" destOrd="0" presId="urn:microsoft.com/office/officeart/2005/8/layout/orgChart1"/>
    <dgm:cxn modelId="{300DAE8B-F7F5-4CC4-9E0D-3E44F504807C}" type="presParOf" srcId="{EA72C404-7245-4B3A-98EC-DF7AA594CECE}" destId="{32640B2B-A65B-44E7-90FE-77CA6EAE9CF9}" srcOrd="0" destOrd="0" presId="urn:microsoft.com/office/officeart/2005/8/layout/orgChart1"/>
    <dgm:cxn modelId="{FA9BE410-29F5-412E-B5E2-209C6063F7AC}" type="presParOf" srcId="{32640B2B-A65B-44E7-90FE-77CA6EAE9CF9}" destId="{C7003B05-DFD7-41D3-9024-A1D78599DBE5}" srcOrd="0" destOrd="0" presId="urn:microsoft.com/office/officeart/2005/8/layout/orgChart1"/>
    <dgm:cxn modelId="{A3B72F71-D0C6-4E13-B9BD-7F40C1A4EF64}" type="presParOf" srcId="{32640B2B-A65B-44E7-90FE-77CA6EAE9CF9}" destId="{EBE2035B-41A3-4E76-BBA3-EF9EF6D88066}" srcOrd="1" destOrd="0" presId="urn:microsoft.com/office/officeart/2005/8/layout/orgChart1"/>
    <dgm:cxn modelId="{4F2FB7DF-80B3-42B6-95B6-82212F9FF008}" type="presParOf" srcId="{EA72C404-7245-4B3A-98EC-DF7AA594CECE}" destId="{8F186D75-791C-4EEA-B790-15F16939E344}" srcOrd="1" destOrd="0" presId="urn:microsoft.com/office/officeart/2005/8/layout/orgChart1"/>
    <dgm:cxn modelId="{97244D04-954E-49FE-A978-56E6A9193358}" type="presParOf" srcId="{EA72C404-7245-4B3A-98EC-DF7AA594CECE}" destId="{9771073B-7EE5-4943-9A65-77BFF7B676ED}" srcOrd="2" destOrd="0" presId="urn:microsoft.com/office/officeart/2005/8/layout/orgChart1"/>
    <dgm:cxn modelId="{DF3FA5DA-D377-4FB1-9724-E7CC45B3585A}" type="presParOf" srcId="{DDFB3A7A-6E57-4BBC-8014-5561D951ECA5}" destId="{1E40898B-33E6-4C8D-9A33-4A8FCCEABB4F}" srcOrd="2" destOrd="0" presId="urn:microsoft.com/office/officeart/2005/8/layout/orgChart1"/>
    <dgm:cxn modelId="{EE0C9C5E-77C9-49EA-BEDC-D6B9BC187756}" type="presParOf" srcId="{5234A169-B46B-4BA3-B6EF-E726A61B50A7}" destId="{182EE477-230B-4878-98C6-13F8FA62BA80}" srcOrd="6" destOrd="0" presId="urn:microsoft.com/office/officeart/2005/8/layout/orgChart1"/>
    <dgm:cxn modelId="{E3E933C1-2CC0-4827-9861-42F5B57CB257}" type="presParOf" srcId="{5234A169-B46B-4BA3-B6EF-E726A61B50A7}" destId="{7B2657A1-6C9E-4488-819E-E52A70C1026C}" srcOrd="7" destOrd="0" presId="urn:microsoft.com/office/officeart/2005/8/layout/orgChart1"/>
    <dgm:cxn modelId="{439ED769-5064-42C4-AA47-D8D2D2780A3F}" type="presParOf" srcId="{7B2657A1-6C9E-4488-819E-E52A70C1026C}" destId="{36819B5E-77B7-4CEF-8E4E-6437F721B8A2}" srcOrd="0" destOrd="0" presId="urn:microsoft.com/office/officeart/2005/8/layout/orgChart1"/>
    <dgm:cxn modelId="{386D74B1-53EE-428F-9120-0181CBBA6266}" type="presParOf" srcId="{36819B5E-77B7-4CEF-8E4E-6437F721B8A2}" destId="{A37F47A9-4B1D-44AF-B94B-610D8976F8FC}" srcOrd="0" destOrd="0" presId="urn:microsoft.com/office/officeart/2005/8/layout/orgChart1"/>
    <dgm:cxn modelId="{2A5302CB-DF60-4D11-9434-C7B0FF028933}" type="presParOf" srcId="{36819B5E-77B7-4CEF-8E4E-6437F721B8A2}" destId="{BBD03F15-B1DF-4C40-9C37-AC293825F33A}" srcOrd="1" destOrd="0" presId="urn:microsoft.com/office/officeart/2005/8/layout/orgChart1"/>
    <dgm:cxn modelId="{BE3403FC-7BEB-4040-8A2B-D78712FE0C0E}" type="presParOf" srcId="{7B2657A1-6C9E-4488-819E-E52A70C1026C}" destId="{AA6C2B75-C6D8-43AF-AB60-9C8A83DE5691}" srcOrd="1" destOrd="0" presId="urn:microsoft.com/office/officeart/2005/8/layout/orgChart1"/>
    <dgm:cxn modelId="{4336980E-C3DE-43FA-8937-E71C46F3EB97}" type="presParOf" srcId="{7B2657A1-6C9E-4488-819E-E52A70C1026C}" destId="{E474537D-D0DC-4746-9868-C1242B2B3A13}" srcOrd="2" destOrd="0" presId="urn:microsoft.com/office/officeart/2005/8/layout/orgChart1"/>
    <dgm:cxn modelId="{BC17962E-F078-4567-967F-3CE2FD164388}" type="presParOf" srcId="{5234A169-B46B-4BA3-B6EF-E726A61B50A7}" destId="{31AE4EAD-9DC0-4078-9799-53A8DC35CB4E}" srcOrd="8" destOrd="0" presId="urn:microsoft.com/office/officeart/2005/8/layout/orgChart1"/>
    <dgm:cxn modelId="{185F9FD8-7C3D-4DD1-86C8-3E343C1D7A32}" type="presParOf" srcId="{5234A169-B46B-4BA3-B6EF-E726A61B50A7}" destId="{8639E07B-0136-4792-B03F-F3065D58D384}" srcOrd="9" destOrd="0" presId="urn:microsoft.com/office/officeart/2005/8/layout/orgChart1"/>
    <dgm:cxn modelId="{2D5DF24C-E3E3-4360-96C5-C0A3E2F19591}" type="presParOf" srcId="{8639E07B-0136-4792-B03F-F3065D58D384}" destId="{82901A84-BFAF-494E-90F5-A3EFC2890109}" srcOrd="0" destOrd="0" presId="urn:microsoft.com/office/officeart/2005/8/layout/orgChart1"/>
    <dgm:cxn modelId="{3D0112E4-3987-41CD-89E0-3B160C6B17B4}" type="presParOf" srcId="{82901A84-BFAF-494E-90F5-A3EFC2890109}" destId="{18BC79C4-0CAC-4059-960B-74CAD7C2AD1C}" srcOrd="0" destOrd="0" presId="urn:microsoft.com/office/officeart/2005/8/layout/orgChart1"/>
    <dgm:cxn modelId="{E7FA692D-AC4E-486F-994D-234DC535ABBF}" type="presParOf" srcId="{82901A84-BFAF-494E-90F5-A3EFC2890109}" destId="{8D85B6D0-025F-487D-B4D0-E427AA83CFBF}" srcOrd="1" destOrd="0" presId="urn:microsoft.com/office/officeart/2005/8/layout/orgChart1"/>
    <dgm:cxn modelId="{2B13E89D-A22C-40E5-8C3D-CA9EF3F1BD68}" type="presParOf" srcId="{8639E07B-0136-4792-B03F-F3065D58D384}" destId="{47574A98-4123-4BDE-B040-5D8A8C5C439E}" srcOrd="1" destOrd="0" presId="urn:microsoft.com/office/officeart/2005/8/layout/orgChart1"/>
    <dgm:cxn modelId="{E3064167-14DE-41E2-9066-C85C1EB1FDFD}" type="presParOf" srcId="{8639E07B-0136-4792-B03F-F3065D58D384}" destId="{F6AD10FE-1E19-43A5-8541-44EF2B839252}" srcOrd="2" destOrd="0" presId="urn:microsoft.com/office/officeart/2005/8/layout/orgChart1"/>
    <dgm:cxn modelId="{7EC0B2C8-B352-428C-A51E-549B44C3D35D}" type="presParOf" srcId="{5234A169-B46B-4BA3-B6EF-E726A61B50A7}" destId="{00FDC61B-6533-4E19-B062-8A26DB219D9C}" srcOrd="10" destOrd="0" presId="urn:microsoft.com/office/officeart/2005/8/layout/orgChart1"/>
    <dgm:cxn modelId="{3CC946CB-9DAC-4CD7-B5A5-15EB55705B1A}" type="presParOf" srcId="{5234A169-B46B-4BA3-B6EF-E726A61B50A7}" destId="{8B18E1FD-6F8A-4DD2-941E-AE797AAAC8E7}" srcOrd="11" destOrd="0" presId="urn:microsoft.com/office/officeart/2005/8/layout/orgChart1"/>
    <dgm:cxn modelId="{FDC0A261-9260-4845-B1AA-F6F5BBD90CE0}" type="presParOf" srcId="{8B18E1FD-6F8A-4DD2-941E-AE797AAAC8E7}" destId="{0A4F696A-741E-404B-BF18-81BF1EA8F187}" srcOrd="0" destOrd="0" presId="urn:microsoft.com/office/officeart/2005/8/layout/orgChart1"/>
    <dgm:cxn modelId="{172F8381-6D74-4819-9280-4A650265E854}" type="presParOf" srcId="{0A4F696A-741E-404B-BF18-81BF1EA8F187}" destId="{43501F1E-3F23-4D70-A85F-35DD1F0FDF9F}" srcOrd="0" destOrd="0" presId="urn:microsoft.com/office/officeart/2005/8/layout/orgChart1"/>
    <dgm:cxn modelId="{79B2059B-34F0-4A2C-A5A3-DE56F78C034D}" type="presParOf" srcId="{0A4F696A-741E-404B-BF18-81BF1EA8F187}" destId="{3CD4A769-1117-44A5-B399-0B09DE2A148C}" srcOrd="1" destOrd="0" presId="urn:microsoft.com/office/officeart/2005/8/layout/orgChart1"/>
    <dgm:cxn modelId="{9614A988-6EBE-45D6-B10F-1BC10B84814B}" type="presParOf" srcId="{8B18E1FD-6F8A-4DD2-941E-AE797AAAC8E7}" destId="{FFFF011D-CC32-46B4-A08F-715E2A1BC687}" srcOrd="1" destOrd="0" presId="urn:microsoft.com/office/officeart/2005/8/layout/orgChart1"/>
    <dgm:cxn modelId="{17E10732-17E6-4E75-980F-4C5F99E09CF4}" type="presParOf" srcId="{8B18E1FD-6F8A-4DD2-941E-AE797AAAC8E7}" destId="{74FED3DC-EE8A-4E26-9B06-AAF2304951C3}" srcOrd="2" destOrd="0" presId="urn:microsoft.com/office/officeart/2005/8/layout/orgChart1"/>
    <dgm:cxn modelId="{1F3F6E48-94DF-4F6D-B1B6-E5140194CC62}" type="presParOf" srcId="{5234A169-B46B-4BA3-B6EF-E726A61B50A7}" destId="{87496983-FC10-47A2-813F-9E2E962DBF4B}" srcOrd="12" destOrd="0" presId="urn:microsoft.com/office/officeart/2005/8/layout/orgChart1"/>
    <dgm:cxn modelId="{16ED4D90-6B48-471B-9F3A-E7BCFF158333}" type="presParOf" srcId="{5234A169-B46B-4BA3-B6EF-E726A61B50A7}" destId="{B2379FC5-00C3-4C8C-9AFD-88817820EE5A}" srcOrd="13" destOrd="0" presId="urn:microsoft.com/office/officeart/2005/8/layout/orgChart1"/>
    <dgm:cxn modelId="{DE41D62C-E2B4-47C6-83C7-9DE95031D4B9}" type="presParOf" srcId="{B2379FC5-00C3-4C8C-9AFD-88817820EE5A}" destId="{E7181D4F-1B99-46F2-95F4-41FA4E168572}" srcOrd="0" destOrd="0" presId="urn:microsoft.com/office/officeart/2005/8/layout/orgChart1"/>
    <dgm:cxn modelId="{AC607806-10C6-4727-9251-0E0A4048F6F8}" type="presParOf" srcId="{E7181D4F-1B99-46F2-95F4-41FA4E168572}" destId="{0E57842B-C94F-4A91-9989-594907AF786D}" srcOrd="0" destOrd="0" presId="urn:microsoft.com/office/officeart/2005/8/layout/orgChart1"/>
    <dgm:cxn modelId="{FDFD2048-4B63-460C-9F25-F0518741F1EE}" type="presParOf" srcId="{E7181D4F-1B99-46F2-95F4-41FA4E168572}" destId="{7545AF6E-EEF9-4A4C-BC2A-2242A53243BB}" srcOrd="1" destOrd="0" presId="urn:microsoft.com/office/officeart/2005/8/layout/orgChart1"/>
    <dgm:cxn modelId="{62ECF280-C513-4657-AC43-B8E2BCA68C69}" type="presParOf" srcId="{B2379FC5-00C3-4C8C-9AFD-88817820EE5A}" destId="{E32AC629-D38A-4E62-B8B3-7DD133304050}" srcOrd="1" destOrd="0" presId="urn:microsoft.com/office/officeart/2005/8/layout/orgChart1"/>
    <dgm:cxn modelId="{59C47081-84A8-48A4-9406-CEC567E948F5}" type="presParOf" srcId="{B2379FC5-00C3-4C8C-9AFD-88817820EE5A}" destId="{5213E106-BB24-4856-AD3D-79722A190CC3}" srcOrd="2" destOrd="0" presId="urn:microsoft.com/office/officeart/2005/8/layout/orgChart1"/>
    <dgm:cxn modelId="{616177FE-2002-49A6-ACBE-54E318AA44B6}" type="presParOf" srcId="{C2C374DF-F20B-4697-BF3D-757C1F8FC378}" destId="{7775370E-7CAD-44D0-8E28-A73D4D7F5DEB}" srcOrd="2" destOrd="0" presId="urn:microsoft.com/office/officeart/2005/8/layout/orgChart1"/>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E25FFB-89D2-4ABF-B976-AABA1172AFC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F80DF79-71FC-4CF5-AFA1-D111B7158E3B}">
      <dgm:prSet/>
      <dgm:spPr/>
      <dgm:t>
        <a:bodyPr/>
        <a:lstStyle/>
        <a:p>
          <a:r>
            <a:rPr lang="en-US"/>
            <a:t>What is the Integrative Health capacity in your community? </a:t>
          </a:r>
        </a:p>
      </dgm:t>
    </dgm:pt>
    <dgm:pt modelId="{BA2D8686-3212-429A-8307-C4DDAE0CD6E6}" type="parTrans" cxnId="{B3A760A0-1D52-44AE-948F-031248DB3F9E}">
      <dgm:prSet/>
      <dgm:spPr/>
      <dgm:t>
        <a:bodyPr/>
        <a:lstStyle/>
        <a:p>
          <a:endParaRPr lang="en-US"/>
        </a:p>
      </dgm:t>
    </dgm:pt>
    <dgm:pt modelId="{C1A1CD7A-6138-4925-9E76-B32450F07DA8}" type="sibTrans" cxnId="{B3A760A0-1D52-44AE-948F-031248DB3F9E}">
      <dgm:prSet/>
      <dgm:spPr/>
      <dgm:t>
        <a:bodyPr/>
        <a:lstStyle/>
        <a:p>
          <a:endParaRPr lang="en-US"/>
        </a:p>
      </dgm:t>
    </dgm:pt>
    <dgm:pt modelId="{8BD3A6CB-961D-440B-AF87-86C50C1F5AA3}">
      <dgm:prSet/>
      <dgm:spPr/>
      <dgm:t>
        <a:bodyPr/>
        <a:lstStyle/>
        <a:p>
          <a:r>
            <a:rPr lang="en-US"/>
            <a:t>Where and how could the ECHO model be helpful for you? </a:t>
          </a:r>
        </a:p>
      </dgm:t>
    </dgm:pt>
    <dgm:pt modelId="{F69236F9-3555-422C-BAE7-02367A27507F}" type="parTrans" cxnId="{BF965DE8-9889-46C4-BE45-18620F616B5C}">
      <dgm:prSet/>
      <dgm:spPr/>
      <dgm:t>
        <a:bodyPr/>
        <a:lstStyle/>
        <a:p>
          <a:endParaRPr lang="en-US"/>
        </a:p>
      </dgm:t>
    </dgm:pt>
    <dgm:pt modelId="{7AB70F0E-7B8B-432D-ABBC-0E86E80AB594}" type="sibTrans" cxnId="{BF965DE8-9889-46C4-BE45-18620F616B5C}">
      <dgm:prSet/>
      <dgm:spPr/>
      <dgm:t>
        <a:bodyPr/>
        <a:lstStyle/>
        <a:p>
          <a:endParaRPr lang="en-US"/>
        </a:p>
      </dgm:t>
    </dgm:pt>
    <dgm:pt modelId="{DF9A0A5E-4A0C-4F3F-BC39-6DF7FE6A3CF3}">
      <dgm:prSet/>
      <dgm:spPr/>
      <dgm:t>
        <a:bodyPr/>
        <a:lstStyle/>
        <a:p>
          <a:r>
            <a:rPr lang="en-US"/>
            <a:t>If you could wave a </a:t>
          </a:r>
          <a:r>
            <a:rPr lang="en-US">
              <a:latin typeface="Calibri"/>
            </a:rPr>
            <a:t>wand</a:t>
          </a:r>
          <a:r>
            <a:rPr lang="en-US"/>
            <a:t> and spread knowledge – what knowledge would you want to spread? </a:t>
          </a:r>
        </a:p>
      </dgm:t>
    </dgm:pt>
    <dgm:pt modelId="{7829E30C-9370-421D-A41A-EF04C504A7CB}" type="parTrans" cxnId="{5B1E5B85-7925-4F50-90EE-8D3FD865B398}">
      <dgm:prSet/>
      <dgm:spPr/>
      <dgm:t>
        <a:bodyPr/>
        <a:lstStyle/>
        <a:p>
          <a:endParaRPr lang="en-US"/>
        </a:p>
      </dgm:t>
    </dgm:pt>
    <dgm:pt modelId="{73995723-D88C-40D0-8F9B-21B507B33779}" type="sibTrans" cxnId="{5B1E5B85-7925-4F50-90EE-8D3FD865B398}">
      <dgm:prSet/>
      <dgm:spPr/>
      <dgm:t>
        <a:bodyPr/>
        <a:lstStyle/>
        <a:p>
          <a:endParaRPr lang="en-US"/>
        </a:p>
      </dgm:t>
    </dgm:pt>
    <dgm:pt modelId="{79DF7E7A-4231-42C9-91CD-03FF09B09FF1}">
      <dgm:prSet/>
      <dgm:spPr/>
      <dgm:t>
        <a:bodyPr/>
        <a:lstStyle/>
        <a:p>
          <a:r>
            <a:rPr lang="en-US"/>
            <a:t>What are the things that your colleagues could address if they had more information/knowledge? </a:t>
          </a:r>
        </a:p>
      </dgm:t>
    </dgm:pt>
    <dgm:pt modelId="{9DA01E99-8527-4DD8-B542-B2CF8E85BB30}" type="parTrans" cxnId="{50AA4C07-6434-4976-BBE8-092046B3CD79}">
      <dgm:prSet/>
      <dgm:spPr/>
      <dgm:t>
        <a:bodyPr/>
        <a:lstStyle/>
        <a:p>
          <a:endParaRPr lang="en-US"/>
        </a:p>
      </dgm:t>
    </dgm:pt>
    <dgm:pt modelId="{CA0C1F6F-E15B-4EC2-9F38-52D999723195}" type="sibTrans" cxnId="{50AA4C07-6434-4976-BBE8-092046B3CD79}">
      <dgm:prSet/>
      <dgm:spPr/>
      <dgm:t>
        <a:bodyPr/>
        <a:lstStyle/>
        <a:p>
          <a:endParaRPr lang="en-US"/>
        </a:p>
      </dgm:t>
    </dgm:pt>
    <dgm:pt modelId="{0CB3D949-CAFB-473D-A9B0-C711F4723CAF}">
      <dgm:prSet/>
      <dgm:spPr/>
      <dgm:t>
        <a:bodyPr/>
        <a:lstStyle/>
        <a:p>
          <a:r>
            <a:rPr lang="en-US"/>
            <a:t>What IH services are or are not available for your community (barriers of finance, geography, knowledge, etc.)?</a:t>
          </a:r>
        </a:p>
      </dgm:t>
    </dgm:pt>
    <dgm:pt modelId="{30AF2003-4589-4998-9A54-0C4A9B2F1F10}" type="parTrans" cxnId="{E7552900-7545-4278-8F62-F2B2ED889481}">
      <dgm:prSet/>
      <dgm:spPr/>
      <dgm:t>
        <a:bodyPr/>
        <a:lstStyle/>
        <a:p>
          <a:endParaRPr lang="en-US"/>
        </a:p>
      </dgm:t>
    </dgm:pt>
    <dgm:pt modelId="{159C3026-6F28-4833-9E69-48857932CAE9}" type="sibTrans" cxnId="{E7552900-7545-4278-8F62-F2B2ED889481}">
      <dgm:prSet/>
      <dgm:spPr/>
      <dgm:t>
        <a:bodyPr/>
        <a:lstStyle/>
        <a:p>
          <a:endParaRPr lang="en-US"/>
        </a:p>
      </dgm:t>
    </dgm:pt>
    <dgm:pt modelId="{5C851848-4467-449E-BCAC-3D1E10DC2AFD}" type="pres">
      <dgm:prSet presAssocID="{A2E25FFB-89D2-4ABF-B976-AABA1172AFC7}" presName="diagram" presStyleCnt="0">
        <dgm:presLayoutVars>
          <dgm:dir/>
          <dgm:resizeHandles val="exact"/>
        </dgm:presLayoutVars>
      </dgm:prSet>
      <dgm:spPr/>
    </dgm:pt>
    <dgm:pt modelId="{938F24ED-FEF9-4B01-AA5C-B9A4825767A3}" type="pres">
      <dgm:prSet presAssocID="{EF80DF79-71FC-4CF5-AFA1-D111B7158E3B}" presName="node" presStyleLbl="node1" presStyleIdx="0" presStyleCnt="4">
        <dgm:presLayoutVars>
          <dgm:bulletEnabled val="1"/>
        </dgm:presLayoutVars>
      </dgm:prSet>
      <dgm:spPr/>
    </dgm:pt>
    <dgm:pt modelId="{473FF717-72D2-48CC-B7D4-99D552EFCA2E}" type="pres">
      <dgm:prSet presAssocID="{C1A1CD7A-6138-4925-9E76-B32450F07DA8}" presName="sibTrans" presStyleCnt="0"/>
      <dgm:spPr/>
    </dgm:pt>
    <dgm:pt modelId="{939DB32B-051D-4517-B8ED-6261D7616F6A}" type="pres">
      <dgm:prSet presAssocID="{8BD3A6CB-961D-440B-AF87-86C50C1F5AA3}" presName="node" presStyleLbl="node1" presStyleIdx="1" presStyleCnt="4">
        <dgm:presLayoutVars>
          <dgm:bulletEnabled val="1"/>
        </dgm:presLayoutVars>
      </dgm:prSet>
      <dgm:spPr/>
    </dgm:pt>
    <dgm:pt modelId="{9194E259-1801-41BA-9229-51D4DD1C2F95}" type="pres">
      <dgm:prSet presAssocID="{7AB70F0E-7B8B-432D-ABBC-0E86E80AB594}" presName="sibTrans" presStyleCnt="0"/>
      <dgm:spPr/>
    </dgm:pt>
    <dgm:pt modelId="{267BE86C-1007-4433-9E97-7773A4D415A9}" type="pres">
      <dgm:prSet presAssocID="{DF9A0A5E-4A0C-4F3F-BC39-6DF7FE6A3CF3}" presName="node" presStyleLbl="node1" presStyleIdx="2" presStyleCnt="4">
        <dgm:presLayoutVars>
          <dgm:bulletEnabled val="1"/>
        </dgm:presLayoutVars>
      </dgm:prSet>
      <dgm:spPr/>
    </dgm:pt>
    <dgm:pt modelId="{09068A00-8490-462A-AC67-7E6F8F1575F7}" type="pres">
      <dgm:prSet presAssocID="{73995723-D88C-40D0-8F9B-21B507B33779}" presName="sibTrans" presStyleCnt="0"/>
      <dgm:spPr/>
    </dgm:pt>
    <dgm:pt modelId="{4A9F8239-E152-4B88-AD6F-AF6B79AC86F7}" type="pres">
      <dgm:prSet presAssocID="{0CB3D949-CAFB-473D-A9B0-C711F4723CAF}" presName="node" presStyleLbl="node1" presStyleIdx="3" presStyleCnt="4">
        <dgm:presLayoutVars>
          <dgm:bulletEnabled val="1"/>
        </dgm:presLayoutVars>
      </dgm:prSet>
      <dgm:spPr/>
    </dgm:pt>
  </dgm:ptLst>
  <dgm:cxnLst>
    <dgm:cxn modelId="{E7552900-7545-4278-8F62-F2B2ED889481}" srcId="{A2E25FFB-89D2-4ABF-B976-AABA1172AFC7}" destId="{0CB3D949-CAFB-473D-A9B0-C711F4723CAF}" srcOrd="3" destOrd="0" parTransId="{30AF2003-4589-4998-9A54-0C4A9B2F1F10}" sibTransId="{159C3026-6F28-4833-9E69-48857932CAE9}"/>
    <dgm:cxn modelId="{50AA4C07-6434-4976-BBE8-092046B3CD79}" srcId="{DF9A0A5E-4A0C-4F3F-BC39-6DF7FE6A3CF3}" destId="{79DF7E7A-4231-42C9-91CD-03FF09B09FF1}" srcOrd="0" destOrd="0" parTransId="{9DA01E99-8527-4DD8-B542-B2CF8E85BB30}" sibTransId="{CA0C1F6F-E15B-4EC2-9F38-52D999723195}"/>
    <dgm:cxn modelId="{5E82E017-59F3-4DBA-ADF2-56E131549B55}" type="presOf" srcId="{DF9A0A5E-4A0C-4F3F-BC39-6DF7FE6A3CF3}" destId="{267BE86C-1007-4433-9E97-7773A4D415A9}" srcOrd="0" destOrd="0" presId="urn:microsoft.com/office/officeart/2005/8/layout/default"/>
    <dgm:cxn modelId="{70AE8425-397A-4FDE-BDCB-0FBFBFB9F537}" type="presOf" srcId="{79DF7E7A-4231-42C9-91CD-03FF09B09FF1}" destId="{267BE86C-1007-4433-9E97-7773A4D415A9}" srcOrd="0" destOrd="1" presId="urn:microsoft.com/office/officeart/2005/8/layout/default"/>
    <dgm:cxn modelId="{1A6C3E58-12AE-4D8D-9BDD-71A9F9FAA462}" type="presOf" srcId="{0CB3D949-CAFB-473D-A9B0-C711F4723CAF}" destId="{4A9F8239-E152-4B88-AD6F-AF6B79AC86F7}" srcOrd="0" destOrd="0" presId="urn:microsoft.com/office/officeart/2005/8/layout/default"/>
    <dgm:cxn modelId="{503EF478-4DB4-4FAB-9C73-57D70C34AF00}" type="presOf" srcId="{8BD3A6CB-961D-440B-AF87-86C50C1F5AA3}" destId="{939DB32B-051D-4517-B8ED-6261D7616F6A}" srcOrd="0" destOrd="0" presId="urn:microsoft.com/office/officeart/2005/8/layout/default"/>
    <dgm:cxn modelId="{5B1E5B85-7925-4F50-90EE-8D3FD865B398}" srcId="{A2E25FFB-89D2-4ABF-B976-AABA1172AFC7}" destId="{DF9A0A5E-4A0C-4F3F-BC39-6DF7FE6A3CF3}" srcOrd="2" destOrd="0" parTransId="{7829E30C-9370-421D-A41A-EF04C504A7CB}" sibTransId="{73995723-D88C-40D0-8F9B-21B507B33779}"/>
    <dgm:cxn modelId="{B3A760A0-1D52-44AE-948F-031248DB3F9E}" srcId="{A2E25FFB-89D2-4ABF-B976-AABA1172AFC7}" destId="{EF80DF79-71FC-4CF5-AFA1-D111B7158E3B}" srcOrd="0" destOrd="0" parTransId="{BA2D8686-3212-429A-8307-C4DDAE0CD6E6}" sibTransId="{C1A1CD7A-6138-4925-9E76-B32450F07DA8}"/>
    <dgm:cxn modelId="{A2E201A5-C288-4847-A772-FCF91F45A541}" type="presOf" srcId="{A2E25FFB-89D2-4ABF-B976-AABA1172AFC7}" destId="{5C851848-4467-449E-BCAC-3D1E10DC2AFD}" srcOrd="0" destOrd="0" presId="urn:microsoft.com/office/officeart/2005/8/layout/default"/>
    <dgm:cxn modelId="{7C906CDA-30C5-46D6-9EEF-650902A7FD20}" type="presOf" srcId="{EF80DF79-71FC-4CF5-AFA1-D111B7158E3B}" destId="{938F24ED-FEF9-4B01-AA5C-B9A4825767A3}" srcOrd="0" destOrd="0" presId="urn:microsoft.com/office/officeart/2005/8/layout/default"/>
    <dgm:cxn modelId="{BF965DE8-9889-46C4-BE45-18620F616B5C}" srcId="{A2E25FFB-89D2-4ABF-B976-AABA1172AFC7}" destId="{8BD3A6CB-961D-440B-AF87-86C50C1F5AA3}" srcOrd="1" destOrd="0" parTransId="{F69236F9-3555-422C-BAE7-02367A27507F}" sibTransId="{7AB70F0E-7B8B-432D-ABBC-0E86E80AB594}"/>
    <dgm:cxn modelId="{15773832-44C7-4ACA-B1D0-1B9106E946F3}" type="presParOf" srcId="{5C851848-4467-449E-BCAC-3D1E10DC2AFD}" destId="{938F24ED-FEF9-4B01-AA5C-B9A4825767A3}" srcOrd="0" destOrd="0" presId="urn:microsoft.com/office/officeart/2005/8/layout/default"/>
    <dgm:cxn modelId="{2307D5DA-B52E-483B-BBA8-5E22C81F31B2}" type="presParOf" srcId="{5C851848-4467-449E-BCAC-3D1E10DC2AFD}" destId="{473FF717-72D2-48CC-B7D4-99D552EFCA2E}" srcOrd="1" destOrd="0" presId="urn:microsoft.com/office/officeart/2005/8/layout/default"/>
    <dgm:cxn modelId="{E6EDED23-E9AD-4352-903A-21809BBB6F87}" type="presParOf" srcId="{5C851848-4467-449E-BCAC-3D1E10DC2AFD}" destId="{939DB32B-051D-4517-B8ED-6261D7616F6A}" srcOrd="2" destOrd="0" presId="urn:microsoft.com/office/officeart/2005/8/layout/default"/>
    <dgm:cxn modelId="{1B774DE7-DA49-4437-AC8B-ACF1462246C2}" type="presParOf" srcId="{5C851848-4467-449E-BCAC-3D1E10DC2AFD}" destId="{9194E259-1801-41BA-9229-51D4DD1C2F95}" srcOrd="3" destOrd="0" presId="urn:microsoft.com/office/officeart/2005/8/layout/default"/>
    <dgm:cxn modelId="{4970748F-B909-46C8-BCFA-D2B2F2329D93}" type="presParOf" srcId="{5C851848-4467-449E-BCAC-3D1E10DC2AFD}" destId="{267BE86C-1007-4433-9E97-7773A4D415A9}" srcOrd="4" destOrd="0" presId="urn:microsoft.com/office/officeart/2005/8/layout/default"/>
    <dgm:cxn modelId="{0761E08F-84AF-4224-90DB-D71209F1B8EA}" type="presParOf" srcId="{5C851848-4467-449E-BCAC-3D1E10DC2AFD}" destId="{09068A00-8490-462A-AC67-7E6F8F1575F7}" srcOrd="5" destOrd="0" presId="urn:microsoft.com/office/officeart/2005/8/layout/default"/>
    <dgm:cxn modelId="{4D63F490-E6A5-404B-9F2E-E8C213A9D0B7}" type="presParOf" srcId="{5C851848-4467-449E-BCAC-3D1E10DC2AFD}" destId="{4A9F8239-E152-4B88-AD6F-AF6B79AC86F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0B6752-D83A-4B8E-A866-C59AC5DC8E83}" type="doc">
      <dgm:prSet loTypeId="urn:microsoft.com/office/officeart/2005/8/layout/hProcess9" loCatId="process" qsTypeId="urn:microsoft.com/office/officeart/2005/8/quickstyle/simple1" qsCatId="simple" csTypeId="urn:microsoft.com/office/officeart/2005/8/colors/accent1_2" csCatId="accent1" phldr="1"/>
      <dgm:spPr/>
    </dgm:pt>
    <dgm:pt modelId="{64E9FEA3-DC7F-4EC7-9DC7-E3CF3D4D4794}">
      <dgm:prSet phldrT="[Text]" phldr="0"/>
      <dgm:spPr/>
      <dgm:t>
        <a:bodyPr/>
        <a:lstStyle/>
        <a:p>
          <a:pPr rtl="0"/>
          <a:r>
            <a:rPr lang="en-US">
              <a:latin typeface="Calibri"/>
            </a:rPr>
            <a:t>Pick a topic</a:t>
          </a:r>
          <a:endParaRPr lang="en-US"/>
        </a:p>
      </dgm:t>
    </dgm:pt>
    <dgm:pt modelId="{2C06D823-1C80-49E2-A568-FE3418C4C7B9}" type="parTrans" cxnId="{8F43A470-0694-4997-98F3-73C391D32C48}">
      <dgm:prSet/>
      <dgm:spPr/>
    </dgm:pt>
    <dgm:pt modelId="{4A2BA9C6-BB91-4716-9C23-A5A707EB8AD5}" type="sibTrans" cxnId="{8F43A470-0694-4997-98F3-73C391D32C48}">
      <dgm:prSet/>
      <dgm:spPr/>
    </dgm:pt>
    <dgm:pt modelId="{2941B4A5-7D10-4097-91AF-CFE2F6B94DE7}">
      <dgm:prSet phldrT="[Text]" phldr="0"/>
      <dgm:spPr/>
      <dgm:t>
        <a:bodyPr/>
        <a:lstStyle/>
        <a:p>
          <a:pPr rtl="0"/>
          <a:r>
            <a:rPr lang="en-US">
              <a:latin typeface="Calibri"/>
            </a:rPr>
            <a:t>Mission Statement </a:t>
          </a:r>
          <a:endParaRPr lang="en-US"/>
        </a:p>
      </dgm:t>
    </dgm:pt>
    <dgm:pt modelId="{9DE11508-A8C2-4735-B91E-44222C41DF40}" type="parTrans" cxnId="{6FB5E29F-8FCE-4619-8587-4D2C82052130}">
      <dgm:prSet/>
      <dgm:spPr/>
    </dgm:pt>
    <dgm:pt modelId="{1860C004-E24F-43A7-A7B3-E811DD425242}" type="sibTrans" cxnId="{6FB5E29F-8FCE-4619-8587-4D2C82052130}">
      <dgm:prSet/>
      <dgm:spPr/>
    </dgm:pt>
    <dgm:pt modelId="{C3D1CCA5-44BA-4981-9E6F-AE053CCF0978}">
      <dgm:prSet phldrT="[Text]" phldr="0"/>
      <dgm:spPr/>
      <dgm:t>
        <a:bodyPr/>
        <a:lstStyle/>
        <a:p>
          <a:pPr rtl="0"/>
          <a:r>
            <a:rPr lang="en-US">
              <a:latin typeface="Calibri"/>
            </a:rPr>
            <a:t>Sample Curriculum*</a:t>
          </a:r>
          <a:endParaRPr lang="en-US"/>
        </a:p>
      </dgm:t>
    </dgm:pt>
    <dgm:pt modelId="{2C455DC8-090F-4729-A669-65A40B258DFB}" type="parTrans" cxnId="{B13CAB9D-AE15-4F58-98E0-66FEA385A083}">
      <dgm:prSet/>
      <dgm:spPr/>
    </dgm:pt>
    <dgm:pt modelId="{6806621F-9B18-4796-9206-B8FDFB20834A}" type="sibTrans" cxnId="{B13CAB9D-AE15-4F58-98E0-66FEA385A083}">
      <dgm:prSet/>
      <dgm:spPr/>
    </dgm:pt>
    <dgm:pt modelId="{9084B725-DB44-4753-84C4-C08EA3194B4F}" type="pres">
      <dgm:prSet presAssocID="{5E0B6752-D83A-4B8E-A866-C59AC5DC8E83}" presName="CompostProcess" presStyleCnt="0">
        <dgm:presLayoutVars>
          <dgm:dir/>
          <dgm:resizeHandles val="exact"/>
        </dgm:presLayoutVars>
      </dgm:prSet>
      <dgm:spPr/>
    </dgm:pt>
    <dgm:pt modelId="{4068D6A1-8700-436F-8250-23EA2CC7867E}" type="pres">
      <dgm:prSet presAssocID="{5E0B6752-D83A-4B8E-A866-C59AC5DC8E83}" presName="arrow" presStyleLbl="bgShp" presStyleIdx="0" presStyleCnt="1"/>
      <dgm:spPr/>
    </dgm:pt>
    <dgm:pt modelId="{323D46E0-452C-45E8-8589-BA4335A224D0}" type="pres">
      <dgm:prSet presAssocID="{5E0B6752-D83A-4B8E-A866-C59AC5DC8E83}" presName="linearProcess" presStyleCnt="0"/>
      <dgm:spPr/>
    </dgm:pt>
    <dgm:pt modelId="{1D1338F2-C82E-4251-BB63-051EDC6D3F90}" type="pres">
      <dgm:prSet presAssocID="{64E9FEA3-DC7F-4EC7-9DC7-E3CF3D4D4794}" presName="textNode" presStyleLbl="node1" presStyleIdx="0" presStyleCnt="3">
        <dgm:presLayoutVars>
          <dgm:bulletEnabled val="1"/>
        </dgm:presLayoutVars>
      </dgm:prSet>
      <dgm:spPr/>
    </dgm:pt>
    <dgm:pt modelId="{69A5FA67-F0FD-4351-A634-1EA5F2EA92A8}" type="pres">
      <dgm:prSet presAssocID="{4A2BA9C6-BB91-4716-9C23-A5A707EB8AD5}" presName="sibTrans" presStyleCnt="0"/>
      <dgm:spPr/>
    </dgm:pt>
    <dgm:pt modelId="{F17021A6-20ED-4F9C-8D10-0032C33AEFF0}" type="pres">
      <dgm:prSet presAssocID="{2941B4A5-7D10-4097-91AF-CFE2F6B94DE7}" presName="textNode" presStyleLbl="node1" presStyleIdx="1" presStyleCnt="3">
        <dgm:presLayoutVars>
          <dgm:bulletEnabled val="1"/>
        </dgm:presLayoutVars>
      </dgm:prSet>
      <dgm:spPr/>
    </dgm:pt>
    <dgm:pt modelId="{766ADA60-CF73-4F08-B7BE-CD5031AA293A}" type="pres">
      <dgm:prSet presAssocID="{1860C004-E24F-43A7-A7B3-E811DD425242}" presName="sibTrans" presStyleCnt="0"/>
      <dgm:spPr/>
    </dgm:pt>
    <dgm:pt modelId="{130FFE41-54EA-41DC-BEB4-46E160443914}" type="pres">
      <dgm:prSet presAssocID="{C3D1CCA5-44BA-4981-9E6F-AE053CCF0978}" presName="textNode" presStyleLbl="node1" presStyleIdx="2" presStyleCnt="3">
        <dgm:presLayoutVars>
          <dgm:bulletEnabled val="1"/>
        </dgm:presLayoutVars>
      </dgm:prSet>
      <dgm:spPr/>
    </dgm:pt>
  </dgm:ptLst>
  <dgm:cxnLst>
    <dgm:cxn modelId="{8F43A470-0694-4997-98F3-73C391D32C48}" srcId="{5E0B6752-D83A-4B8E-A866-C59AC5DC8E83}" destId="{64E9FEA3-DC7F-4EC7-9DC7-E3CF3D4D4794}" srcOrd="0" destOrd="0" parTransId="{2C06D823-1C80-49E2-A568-FE3418C4C7B9}" sibTransId="{4A2BA9C6-BB91-4716-9C23-A5A707EB8AD5}"/>
    <dgm:cxn modelId="{B13CAB9D-AE15-4F58-98E0-66FEA385A083}" srcId="{5E0B6752-D83A-4B8E-A866-C59AC5DC8E83}" destId="{C3D1CCA5-44BA-4981-9E6F-AE053CCF0978}" srcOrd="2" destOrd="0" parTransId="{2C455DC8-090F-4729-A669-65A40B258DFB}" sibTransId="{6806621F-9B18-4796-9206-B8FDFB20834A}"/>
    <dgm:cxn modelId="{6FB5E29F-8FCE-4619-8587-4D2C82052130}" srcId="{5E0B6752-D83A-4B8E-A866-C59AC5DC8E83}" destId="{2941B4A5-7D10-4097-91AF-CFE2F6B94DE7}" srcOrd="1" destOrd="0" parTransId="{9DE11508-A8C2-4735-B91E-44222C41DF40}" sibTransId="{1860C004-E24F-43A7-A7B3-E811DD425242}"/>
    <dgm:cxn modelId="{B46E31A7-1C2F-4C78-A8EE-3C9E526EA694}" type="presOf" srcId="{C3D1CCA5-44BA-4981-9E6F-AE053CCF0978}" destId="{130FFE41-54EA-41DC-BEB4-46E160443914}" srcOrd="0" destOrd="0" presId="urn:microsoft.com/office/officeart/2005/8/layout/hProcess9"/>
    <dgm:cxn modelId="{CA2F5FCA-04EA-4C1C-8F80-A6785022D634}" type="presOf" srcId="{5E0B6752-D83A-4B8E-A866-C59AC5DC8E83}" destId="{9084B725-DB44-4753-84C4-C08EA3194B4F}" srcOrd="0" destOrd="0" presId="urn:microsoft.com/office/officeart/2005/8/layout/hProcess9"/>
    <dgm:cxn modelId="{E7B512D7-DE7F-4BDF-B45A-EDF6969D27AD}" type="presOf" srcId="{64E9FEA3-DC7F-4EC7-9DC7-E3CF3D4D4794}" destId="{1D1338F2-C82E-4251-BB63-051EDC6D3F90}" srcOrd="0" destOrd="0" presId="urn:microsoft.com/office/officeart/2005/8/layout/hProcess9"/>
    <dgm:cxn modelId="{5D03CEFE-F7BC-4CAB-8BD7-D67CD6A43A34}" type="presOf" srcId="{2941B4A5-7D10-4097-91AF-CFE2F6B94DE7}" destId="{F17021A6-20ED-4F9C-8D10-0032C33AEFF0}" srcOrd="0" destOrd="0" presId="urn:microsoft.com/office/officeart/2005/8/layout/hProcess9"/>
    <dgm:cxn modelId="{2AFAEC36-3016-4CD8-A8AA-DECADE1DC2A6}" type="presParOf" srcId="{9084B725-DB44-4753-84C4-C08EA3194B4F}" destId="{4068D6A1-8700-436F-8250-23EA2CC7867E}" srcOrd="0" destOrd="0" presId="urn:microsoft.com/office/officeart/2005/8/layout/hProcess9"/>
    <dgm:cxn modelId="{3CA9D402-7D4C-4DD3-B471-BA83439DC9D7}" type="presParOf" srcId="{9084B725-DB44-4753-84C4-C08EA3194B4F}" destId="{323D46E0-452C-45E8-8589-BA4335A224D0}" srcOrd="1" destOrd="0" presId="urn:microsoft.com/office/officeart/2005/8/layout/hProcess9"/>
    <dgm:cxn modelId="{8DC46D84-C0AF-49AA-ACBE-12995CC7D20E}" type="presParOf" srcId="{323D46E0-452C-45E8-8589-BA4335A224D0}" destId="{1D1338F2-C82E-4251-BB63-051EDC6D3F90}" srcOrd="0" destOrd="0" presId="urn:microsoft.com/office/officeart/2005/8/layout/hProcess9"/>
    <dgm:cxn modelId="{175F914E-4522-4085-A4F3-33F4A560B183}" type="presParOf" srcId="{323D46E0-452C-45E8-8589-BA4335A224D0}" destId="{69A5FA67-F0FD-4351-A634-1EA5F2EA92A8}" srcOrd="1" destOrd="0" presId="urn:microsoft.com/office/officeart/2005/8/layout/hProcess9"/>
    <dgm:cxn modelId="{86CDB145-4F1E-410B-A754-5D952F347091}" type="presParOf" srcId="{323D46E0-452C-45E8-8589-BA4335A224D0}" destId="{F17021A6-20ED-4F9C-8D10-0032C33AEFF0}" srcOrd="2" destOrd="0" presId="urn:microsoft.com/office/officeart/2005/8/layout/hProcess9"/>
    <dgm:cxn modelId="{4D7CC7DD-3B38-476B-AB15-8C4EC123EE5D}" type="presParOf" srcId="{323D46E0-452C-45E8-8589-BA4335A224D0}" destId="{766ADA60-CF73-4F08-B7BE-CD5031AA293A}" srcOrd="3" destOrd="0" presId="urn:microsoft.com/office/officeart/2005/8/layout/hProcess9"/>
    <dgm:cxn modelId="{C30A7361-D6B4-48C4-86D2-FE0DAD3689D2}" type="presParOf" srcId="{323D46E0-452C-45E8-8589-BA4335A224D0}" destId="{130FFE41-54EA-41DC-BEB4-46E160443914}"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3DFB3-8E90-425C-82CE-A9DAD51A75D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28B9E98-D4CB-4E13-999A-2DD2D852C373}">
      <dgm:prSet phldr="0"/>
      <dgm:spPr/>
      <dgm:t>
        <a:bodyPr/>
        <a:lstStyle/>
        <a:p>
          <a:pPr algn="l" rtl="0"/>
          <a:r>
            <a:rPr lang="en-US">
              <a:solidFill>
                <a:srgbClr val="000000"/>
              </a:solidFill>
              <a:latin typeface="Calibri"/>
            </a:rPr>
            <a:t>Timing </a:t>
          </a:r>
          <a:endParaRPr lang="en-US">
            <a:latin typeface="Calibri"/>
          </a:endParaRPr>
        </a:p>
      </dgm:t>
    </dgm:pt>
    <dgm:pt modelId="{2B09E82A-1F0A-4E1B-814B-CF93D251569D}" type="parTrans" cxnId="{51CA8237-0C53-492A-B496-AF3517AA0C30}">
      <dgm:prSet/>
      <dgm:spPr/>
    </dgm:pt>
    <dgm:pt modelId="{A100E048-5D9C-45DC-892B-053E63477D70}" type="sibTrans" cxnId="{51CA8237-0C53-492A-B496-AF3517AA0C30}">
      <dgm:prSet/>
      <dgm:spPr/>
    </dgm:pt>
    <dgm:pt modelId="{3DE6D1FB-DF8E-4357-BA0C-D009A1FE2C1A}">
      <dgm:prSet phldr="0"/>
      <dgm:spPr/>
      <dgm:t>
        <a:bodyPr/>
        <a:lstStyle/>
        <a:p>
          <a:pPr algn="l" rtl="0"/>
          <a:r>
            <a:rPr lang="en-US">
              <a:solidFill>
                <a:srgbClr val="000000"/>
              </a:solidFill>
              <a:latin typeface="Calibri"/>
            </a:rPr>
            <a:t>Spokes </a:t>
          </a:r>
          <a:endParaRPr lang="en-US">
            <a:latin typeface="Calibri"/>
          </a:endParaRPr>
        </a:p>
      </dgm:t>
    </dgm:pt>
    <dgm:pt modelId="{27AB12FB-2DBD-4884-BDC5-E991699A3834}" type="parTrans" cxnId="{45097142-4372-4668-9D3A-4C07A5D8684A}">
      <dgm:prSet/>
      <dgm:spPr/>
    </dgm:pt>
    <dgm:pt modelId="{0D7428F9-0E7F-4331-AAB5-203530AB69A7}" type="sibTrans" cxnId="{45097142-4372-4668-9D3A-4C07A5D8684A}">
      <dgm:prSet/>
      <dgm:spPr/>
    </dgm:pt>
    <dgm:pt modelId="{1A91E5EA-B49F-4EFF-84B6-9D7457A90C66}">
      <dgm:prSet phldr="0"/>
      <dgm:spPr/>
      <dgm:t>
        <a:bodyPr/>
        <a:lstStyle/>
        <a:p>
          <a:pPr algn="l" rtl="0"/>
          <a:r>
            <a:rPr lang="en-US">
              <a:solidFill>
                <a:srgbClr val="000000"/>
              </a:solidFill>
              <a:latin typeface="Calibri"/>
            </a:rPr>
            <a:t>ECHO format </a:t>
          </a:r>
          <a:endParaRPr lang="en-US">
            <a:latin typeface="Calibri"/>
          </a:endParaRPr>
        </a:p>
      </dgm:t>
    </dgm:pt>
    <dgm:pt modelId="{5D061327-54C7-466C-809C-612C234CE712}" type="parTrans" cxnId="{1C69508C-9FBD-4D56-8066-8FC24CEED3CC}">
      <dgm:prSet/>
      <dgm:spPr/>
    </dgm:pt>
    <dgm:pt modelId="{0FBBE6BF-A6D7-49F7-BDE1-F0F224E7F5FB}" type="sibTrans" cxnId="{1C69508C-9FBD-4D56-8066-8FC24CEED3CC}">
      <dgm:prSet/>
      <dgm:spPr/>
    </dgm:pt>
    <dgm:pt modelId="{8A80CB14-8A64-4B76-8E89-431D939C883B}">
      <dgm:prSet phldr="0"/>
      <dgm:spPr/>
      <dgm:t>
        <a:bodyPr/>
        <a:lstStyle/>
        <a:p>
          <a:pPr rtl="0"/>
          <a:r>
            <a:rPr lang="en-US">
              <a:solidFill>
                <a:srgbClr val="000000"/>
              </a:solidFill>
              <a:latin typeface="Calibri"/>
            </a:rPr>
            <a:t>CME/CE</a:t>
          </a:r>
          <a:r>
            <a:rPr lang="en-US">
              <a:latin typeface="Calibri"/>
            </a:rPr>
            <a:t>  </a:t>
          </a:r>
        </a:p>
      </dgm:t>
    </dgm:pt>
    <dgm:pt modelId="{6316B798-0040-44B9-818B-1361AA3B6282}" type="parTrans" cxnId="{C2094657-32B6-4E74-A6C1-B909DEE5A331}">
      <dgm:prSet/>
      <dgm:spPr/>
    </dgm:pt>
    <dgm:pt modelId="{5B6764A1-BDC3-48CC-A9EB-9D155EFBDA5E}" type="sibTrans" cxnId="{C2094657-32B6-4E74-A6C1-B909DEE5A331}">
      <dgm:prSet/>
      <dgm:spPr/>
    </dgm:pt>
    <dgm:pt modelId="{D1927805-406C-44D4-B68C-EAA862ABF309}" type="pres">
      <dgm:prSet presAssocID="{2093DFB3-8E90-425C-82CE-A9DAD51A75D6}" presName="cycle" presStyleCnt="0">
        <dgm:presLayoutVars>
          <dgm:dir/>
          <dgm:resizeHandles val="exact"/>
        </dgm:presLayoutVars>
      </dgm:prSet>
      <dgm:spPr/>
    </dgm:pt>
    <dgm:pt modelId="{AC7AA05C-B6BA-4FEA-B978-3A4452FCD9A1}" type="pres">
      <dgm:prSet presAssocID="{C28B9E98-D4CB-4E13-999A-2DD2D852C373}" presName="node" presStyleLbl="node1" presStyleIdx="0" presStyleCnt="4">
        <dgm:presLayoutVars>
          <dgm:bulletEnabled val="1"/>
        </dgm:presLayoutVars>
      </dgm:prSet>
      <dgm:spPr/>
    </dgm:pt>
    <dgm:pt modelId="{585D805C-0761-4466-AF26-87721A2612A0}" type="pres">
      <dgm:prSet presAssocID="{C28B9E98-D4CB-4E13-999A-2DD2D852C373}" presName="spNode" presStyleCnt="0"/>
      <dgm:spPr/>
    </dgm:pt>
    <dgm:pt modelId="{89C4E5BD-3FB9-4422-A611-03DB3219C023}" type="pres">
      <dgm:prSet presAssocID="{A100E048-5D9C-45DC-892B-053E63477D70}" presName="sibTrans" presStyleLbl="sibTrans1D1" presStyleIdx="0" presStyleCnt="4"/>
      <dgm:spPr/>
    </dgm:pt>
    <dgm:pt modelId="{2D10144B-1405-4C94-A457-A6B7D1839D70}" type="pres">
      <dgm:prSet presAssocID="{3DE6D1FB-DF8E-4357-BA0C-D009A1FE2C1A}" presName="node" presStyleLbl="node1" presStyleIdx="1" presStyleCnt="4">
        <dgm:presLayoutVars>
          <dgm:bulletEnabled val="1"/>
        </dgm:presLayoutVars>
      </dgm:prSet>
      <dgm:spPr/>
    </dgm:pt>
    <dgm:pt modelId="{6F4E18A3-0020-43DC-BFE6-AAEF76B6344B}" type="pres">
      <dgm:prSet presAssocID="{3DE6D1FB-DF8E-4357-BA0C-D009A1FE2C1A}" presName="spNode" presStyleCnt="0"/>
      <dgm:spPr/>
    </dgm:pt>
    <dgm:pt modelId="{4E9FDA21-317B-4738-A16A-27FC208D11F6}" type="pres">
      <dgm:prSet presAssocID="{0D7428F9-0E7F-4331-AAB5-203530AB69A7}" presName="sibTrans" presStyleLbl="sibTrans1D1" presStyleIdx="1" presStyleCnt="4"/>
      <dgm:spPr/>
    </dgm:pt>
    <dgm:pt modelId="{C8764085-1C63-4937-97C2-0A76410DEBD0}" type="pres">
      <dgm:prSet presAssocID="{8A80CB14-8A64-4B76-8E89-431D939C883B}" presName="node" presStyleLbl="node1" presStyleIdx="2" presStyleCnt="4">
        <dgm:presLayoutVars>
          <dgm:bulletEnabled val="1"/>
        </dgm:presLayoutVars>
      </dgm:prSet>
      <dgm:spPr/>
    </dgm:pt>
    <dgm:pt modelId="{9FAE1FDE-1B24-41C3-AE08-B572966E6B79}" type="pres">
      <dgm:prSet presAssocID="{8A80CB14-8A64-4B76-8E89-431D939C883B}" presName="spNode" presStyleCnt="0"/>
      <dgm:spPr/>
    </dgm:pt>
    <dgm:pt modelId="{9282E07F-1CD7-4A58-B160-A03B6AE106B6}" type="pres">
      <dgm:prSet presAssocID="{5B6764A1-BDC3-48CC-A9EB-9D155EFBDA5E}" presName="sibTrans" presStyleLbl="sibTrans1D1" presStyleIdx="2" presStyleCnt="4"/>
      <dgm:spPr/>
    </dgm:pt>
    <dgm:pt modelId="{72B57F9F-F687-4B5C-9DAB-B62ECFF71441}" type="pres">
      <dgm:prSet presAssocID="{1A91E5EA-B49F-4EFF-84B6-9D7457A90C66}" presName="node" presStyleLbl="node1" presStyleIdx="3" presStyleCnt="4">
        <dgm:presLayoutVars>
          <dgm:bulletEnabled val="1"/>
        </dgm:presLayoutVars>
      </dgm:prSet>
      <dgm:spPr/>
    </dgm:pt>
    <dgm:pt modelId="{323C16C2-6C60-4D26-B270-F0A57F173FDB}" type="pres">
      <dgm:prSet presAssocID="{1A91E5EA-B49F-4EFF-84B6-9D7457A90C66}" presName="spNode" presStyleCnt="0"/>
      <dgm:spPr/>
    </dgm:pt>
    <dgm:pt modelId="{23EA3FE5-C3E7-4744-A3F5-DE810EC8C2A9}" type="pres">
      <dgm:prSet presAssocID="{0FBBE6BF-A6D7-49F7-BDE1-F0F224E7F5FB}" presName="sibTrans" presStyleLbl="sibTrans1D1" presStyleIdx="3" presStyleCnt="4"/>
      <dgm:spPr/>
    </dgm:pt>
  </dgm:ptLst>
  <dgm:cxnLst>
    <dgm:cxn modelId="{1897AC1A-92E8-479A-950C-89B1E41EEE0C}" type="presOf" srcId="{A100E048-5D9C-45DC-892B-053E63477D70}" destId="{89C4E5BD-3FB9-4422-A611-03DB3219C023}" srcOrd="0" destOrd="0" presId="urn:microsoft.com/office/officeart/2005/8/layout/cycle6"/>
    <dgm:cxn modelId="{29145D27-5364-40ED-8A03-38D25028C2FD}" type="presOf" srcId="{0FBBE6BF-A6D7-49F7-BDE1-F0F224E7F5FB}" destId="{23EA3FE5-C3E7-4744-A3F5-DE810EC8C2A9}" srcOrd="0" destOrd="0" presId="urn:microsoft.com/office/officeart/2005/8/layout/cycle6"/>
    <dgm:cxn modelId="{51CA8237-0C53-492A-B496-AF3517AA0C30}" srcId="{2093DFB3-8E90-425C-82CE-A9DAD51A75D6}" destId="{C28B9E98-D4CB-4E13-999A-2DD2D852C373}" srcOrd="0" destOrd="0" parTransId="{2B09E82A-1F0A-4E1B-814B-CF93D251569D}" sibTransId="{A100E048-5D9C-45DC-892B-053E63477D70}"/>
    <dgm:cxn modelId="{1207723C-4FE3-430E-8149-BB03C283ED54}" type="presOf" srcId="{2093DFB3-8E90-425C-82CE-A9DAD51A75D6}" destId="{D1927805-406C-44D4-B68C-EAA862ABF309}" srcOrd="0" destOrd="0" presId="urn:microsoft.com/office/officeart/2005/8/layout/cycle6"/>
    <dgm:cxn modelId="{45097142-4372-4668-9D3A-4C07A5D8684A}" srcId="{2093DFB3-8E90-425C-82CE-A9DAD51A75D6}" destId="{3DE6D1FB-DF8E-4357-BA0C-D009A1FE2C1A}" srcOrd="1" destOrd="0" parTransId="{27AB12FB-2DBD-4884-BDC5-E991699A3834}" sibTransId="{0D7428F9-0E7F-4331-AAB5-203530AB69A7}"/>
    <dgm:cxn modelId="{6B4A284C-6BAF-42B9-9A24-B1DC437A60E5}" type="presOf" srcId="{8A80CB14-8A64-4B76-8E89-431D939C883B}" destId="{C8764085-1C63-4937-97C2-0A76410DEBD0}" srcOrd="0" destOrd="0" presId="urn:microsoft.com/office/officeart/2005/8/layout/cycle6"/>
    <dgm:cxn modelId="{C2094657-32B6-4E74-A6C1-B909DEE5A331}" srcId="{2093DFB3-8E90-425C-82CE-A9DAD51A75D6}" destId="{8A80CB14-8A64-4B76-8E89-431D939C883B}" srcOrd="2" destOrd="0" parTransId="{6316B798-0040-44B9-818B-1361AA3B6282}" sibTransId="{5B6764A1-BDC3-48CC-A9EB-9D155EFBDA5E}"/>
    <dgm:cxn modelId="{1C69508C-9FBD-4D56-8066-8FC24CEED3CC}" srcId="{2093DFB3-8E90-425C-82CE-A9DAD51A75D6}" destId="{1A91E5EA-B49F-4EFF-84B6-9D7457A90C66}" srcOrd="3" destOrd="0" parTransId="{5D061327-54C7-466C-809C-612C234CE712}" sibTransId="{0FBBE6BF-A6D7-49F7-BDE1-F0F224E7F5FB}"/>
    <dgm:cxn modelId="{0971F28D-7D38-4CAB-962B-C27A33D191F8}" type="presOf" srcId="{0D7428F9-0E7F-4331-AAB5-203530AB69A7}" destId="{4E9FDA21-317B-4738-A16A-27FC208D11F6}" srcOrd="0" destOrd="0" presId="urn:microsoft.com/office/officeart/2005/8/layout/cycle6"/>
    <dgm:cxn modelId="{0D11149C-DD82-4A86-A006-1BD1FFD7960C}" type="presOf" srcId="{C28B9E98-D4CB-4E13-999A-2DD2D852C373}" destId="{AC7AA05C-B6BA-4FEA-B978-3A4452FCD9A1}" srcOrd="0" destOrd="0" presId="urn:microsoft.com/office/officeart/2005/8/layout/cycle6"/>
    <dgm:cxn modelId="{C6261FDA-E806-452E-9225-85320E9E1E62}" type="presOf" srcId="{3DE6D1FB-DF8E-4357-BA0C-D009A1FE2C1A}" destId="{2D10144B-1405-4C94-A457-A6B7D1839D70}" srcOrd="0" destOrd="0" presId="urn:microsoft.com/office/officeart/2005/8/layout/cycle6"/>
    <dgm:cxn modelId="{A1E27DE3-2302-4093-8DF5-4498497B6901}" type="presOf" srcId="{1A91E5EA-B49F-4EFF-84B6-9D7457A90C66}" destId="{72B57F9F-F687-4B5C-9DAB-B62ECFF71441}" srcOrd="0" destOrd="0" presId="urn:microsoft.com/office/officeart/2005/8/layout/cycle6"/>
    <dgm:cxn modelId="{7FE236FF-DB6F-4826-A215-5C6DD0E85F85}" type="presOf" srcId="{5B6764A1-BDC3-48CC-A9EB-9D155EFBDA5E}" destId="{9282E07F-1CD7-4A58-B160-A03B6AE106B6}" srcOrd="0" destOrd="0" presId="urn:microsoft.com/office/officeart/2005/8/layout/cycle6"/>
    <dgm:cxn modelId="{4AFB8B54-63D6-42FF-8C44-9FF3BFD505E3}" type="presParOf" srcId="{D1927805-406C-44D4-B68C-EAA862ABF309}" destId="{AC7AA05C-B6BA-4FEA-B978-3A4452FCD9A1}" srcOrd="0" destOrd="0" presId="urn:microsoft.com/office/officeart/2005/8/layout/cycle6"/>
    <dgm:cxn modelId="{97E2E165-C771-4BA0-A4E4-DBA8F6423312}" type="presParOf" srcId="{D1927805-406C-44D4-B68C-EAA862ABF309}" destId="{585D805C-0761-4466-AF26-87721A2612A0}" srcOrd="1" destOrd="0" presId="urn:microsoft.com/office/officeart/2005/8/layout/cycle6"/>
    <dgm:cxn modelId="{BC74DAD5-8051-4DAF-8126-B4A4602C9539}" type="presParOf" srcId="{D1927805-406C-44D4-B68C-EAA862ABF309}" destId="{89C4E5BD-3FB9-4422-A611-03DB3219C023}" srcOrd="2" destOrd="0" presId="urn:microsoft.com/office/officeart/2005/8/layout/cycle6"/>
    <dgm:cxn modelId="{22A866CA-2C29-4D30-8C11-79D0D4E5EFE9}" type="presParOf" srcId="{D1927805-406C-44D4-B68C-EAA862ABF309}" destId="{2D10144B-1405-4C94-A457-A6B7D1839D70}" srcOrd="3" destOrd="0" presId="urn:microsoft.com/office/officeart/2005/8/layout/cycle6"/>
    <dgm:cxn modelId="{3305A594-A73C-49F8-B26C-F40755741ECE}" type="presParOf" srcId="{D1927805-406C-44D4-B68C-EAA862ABF309}" destId="{6F4E18A3-0020-43DC-BFE6-AAEF76B6344B}" srcOrd="4" destOrd="0" presId="urn:microsoft.com/office/officeart/2005/8/layout/cycle6"/>
    <dgm:cxn modelId="{1698EB6A-FE01-4B85-9C1F-4CBDCD8678EE}" type="presParOf" srcId="{D1927805-406C-44D4-B68C-EAA862ABF309}" destId="{4E9FDA21-317B-4738-A16A-27FC208D11F6}" srcOrd="5" destOrd="0" presId="urn:microsoft.com/office/officeart/2005/8/layout/cycle6"/>
    <dgm:cxn modelId="{F2DEE71A-934B-4C5C-B418-8FC354669798}" type="presParOf" srcId="{D1927805-406C-44D4-B68C-EAA862ABF309}" destId="{C8764085-1C63-4937-97C2-0A76410DEBD0}" srcOrd="6" destOrd="0" presId="urn:microsoft.com/office/officeart/2005/8/layout/cycle6"/>
    <dgm:cxn modelId="{7EBFA8FE-12F6-4AA7-AC17-3D306390830C}" type="presParOf" srcId="{D1927805-406C-44D4-B68C-EAA862ABF309}" destId="{9FAE1FDE-1B24-41C3-AE08-B572966E6B79}" srcOrd="7" destOrd="0" presId="urn:microsoft.com/office/officeart/2005/8/layout/cycle6"/>
    <dgm:cxn modelId="{F756C6DF-7EE8-4C25-AF4A-56C65B7FF2E9}" type="presParOf" srcId="{D1927805-406C-44D4-B68C-EAA862ABF309}" destId="{9282E07F-1CD7-4A58-B160-A03B6AE106B6}" srcOrd="8" destOrd="0" presId="urn:microsoft.com/office/officeart/2005/8/layout/cycle6"/>
    <dgm:cxn modelId="{8414E262-FBAD-4401-B488-20CCF4355905}" type="presParOf" srcId="{D1927805-406C-44D4-B68C-EAA862ABF309}" destId="{72B57F9F-F687-4B5C-9DAB-B62ECFF71441}" srcOrd="9" destOrd="0" presId="urn:microsoft.com/office/officeart/2005/8/layout/cycle6"/>
    <dgm:cxn modelId="{075E5FB0-6C3E-4DF4-9A3F-81E206E5713B}" type="presParOf" srcId="{D1927805-406C-44D4-B68C-EAA862ABF309}" destId="{323C16C2-6C60-4D26-B270-F0A57F173FDB}" srcOrd="10" destOrd="0" presId="urn:microsoft.com/office/officeart/2005/8/layout/cycle6"/>
    <dgm:cxn modelId="{2969418F-C57E-46AC-9101-C2BAC88D6F8E}" type="presParOf" srcId="{D1927805-406C-44D4-B68C-EAA862ABF309}" destId="{23EA3FE5-C3E7-4744-A3F5-DE810EC8C2A9}" srcOrd="11"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862FE7-4F5A-40B0-9B5E-F28A374B2DC7}" type="doc">
      <dgm:prSet loTypeId="urn:microsoft.com/office/officeart/2018/2/layout/IconCircleList" loCatId="icon" qsTypeId="urn:microsoft.com/office/officeart/2005/8/quickstyle/simple1" qsCatId="simple" csTypeId="urn:microsoft.com/office/officeart/2005/8/colors/accent5_2" csCatId="accent5" phldr="1"/>
      <dgm:spPr/>
      <dgm:t>
        <a:bodyPr/>
        <a:lstStyle/>
        <a:p>
          <a:endParaRPr lang="en-US"/>
        </a:p>
      </dgm:t>
    </dgm:pt>
    <dgm:pt modelId="{693F9270-C11B-4A9C-BBFF-F2DE0A75A00D}">
      <dgm:prSet/>
      <dgm:spPr/>
      <dgm:t>
        <a:bodyPr/>
        <a:lstStyle/>
        <a:p>
          <a:pPr>
            <a:lnSpc>
              <a:spcPct val="100000"/>
            </a:lnSpc>
          </a:pPr>
          <a:r>
            <a:rPr lang="en-US"/>
            <a:t>Attendance</a:t>
          </a:r>
        </a:p>
      </dgm:t>
    </dgm:pt>
    <dgm:pt modelId="{4C98BCFA-3AF9-4521-9D40-8907015AC03E}" type="parTrans" cxnId="{956368E8-F670-4E1A-A381-B89AA0A45246}">
      <dgm:prSet/>
      <dgm:spPr/>
      <dgm:t>
        <a:bodyPr/>
        <a:lstStyle/>
        <a:p>
          <a:endParaRPr lang="en-US"/>
        </a:p>
      </dgm:t>
    </dgm:pt>
    <dgm:pt modelId="{CE857109-CD46-4B91-B396-595C33692224}" type="sibTrans" cxnId="{956368E8-F670-4E1A-A381-B89AA0A45246}">
      <dgm:prSet/>
      <dgm:spPr/>
      <dgm:t>
        <a:bodyPr/>
        <a:lstStyle/>
        <a:p>
          <a:pPr>
            <a:lnSpc>
              <a:spcPct val="100000"/>
            </a:lnSpc>
          </a:pPr>
          <a:endParaRPr lang="en-US"/>
        </a:p>
      </dgm:t>
    </dgm:pt>
    <dgm:pt modelId="{6542AE8B-4CDF-4ABF-B5B2-4C45BC2D9B84}">
      <dgm:prSet/>
      <dgm:spPr/>
      <dgm:t>
        <a:bodyPr/>
        <a:lstStyle/>
        <a:p>
          <a:pPr>
            <a:lnSpc>
              <a:spcPct val="100000"/>
            </a:lnSpc>
          </a:pPr>
          <a:r>
            <a:rPr lang="en-US"/>
            <a:t>Geographical reach</a:t>
          </a:r>
        </a:p>
      </dgm:t>
    </dgm:pt>
    <dgm:pt modelId="{2D765747-A7C1-4C50-8C3A-370B7ACB2EDB}" type="parTrans" cxnId="{FAF1DE38-7832-452F-9885-646F3945773F}">
      <dgm:prSet/>
      <dgm:spPr/>
      <dgm:t>
        <a:bodyPr/>
        <a:lstStyle/>
        <a:p>
          <a:endParaRPr lang="en-US"/>
        </a:p>
      </dgm:t>
    </dgm:pt>
    <dgm:pt modelId="{7728E66F-D1D3-4224-B90F-9594FD9FD8C2}" type="sibTrans" cxnId="{FAF1DE38-7832-452F-9885-646F3945773F}">
      <dgm:prSet/>
      <dgm:spPr/>
      <dgm:t>
        <a:bodyPr/>
        <a:lstStyle/>
        <a:p>
          <a:pPr>
            <a:lnSpc>
              <a:spcPct val="100000"/>
            </a:lnSpc>
          </a:pPr>
          <a:endParaRPr lang="en-US"/>
        </a:p>
      </dgm:t>
    </dgm:pt>
    <dgm:pt modelId="{31C0E6F0-B6B7-40BF-94B4-58232DEAF0CC}">
      <dgm:prSet/>
      <dgm:spPr/>
      <dgm:t>
        <a:bodyPr/>
        <a:lstStyle/>
        <a:p>
          <a:pPr>
            <a:lnSpc>
              <a:spcPct val="100000"/>
            </a:lnSpc>
          </a:pPr>
          <a:r>
            <a:rPr lang="en-US"/>
            <a:t>Engagement of spokes</a:t>
          </a:r>
        </a:p>
      </dgm:t>
    </dgm:pt>
    <dgm:pt modelId="{43DDD686-3745-40FA-9034-D72BB925153D}" type="parTrans" cxnId="{12D86B37-A383-44B7-A895-D2578F55A7C4}">
      <dgm:prSet/>
      <dgm:spPr/>
      <dgm:t>
        <a:bodyPr/>
        <a:lstStyle/>
        <a:p>
          <a:endParaRPr lang="en-US"/>
        </a:p>
      </dgm:t>
    </dgm:pt>
    <dgm:pt modelId="{7078D6F2-5141-4BFA-88E8-B6517023759F}" type="sibTrans" cxnId="{12D86B37-A383-44B7-A895-D2578F55A7C4}">
      <dgm:prSet/>
      <dgm:spPr/>
      <dgm:t>
        <a:bodyPr/>
        <a:lstStyle/>
        <a:p>
          <a:pPr>
            <a:lnSpc>
              <a:spcPct val="100000"/>
            </a:lnSpc>
          </a:pPr>
          <a:endParaRPr lang="en-US"/>
        </a:p>
      </dgm:t>
    </dgm:pt>
    <dgm:pt modelId="{EF38A10F-3AB1-489C-8C4B-34AE35CC8014}">
      <dgm:prSet/>
      <dgm:spPr/>
      <dgm:t>
        <a:bodyPr/>
        <a:lstStyle/>
        <a:p>
          <a:pPr>
            <a:lnSpc>
              <a:spcPct val="100000"/>
            </a:lnSpc>
          </a:pPr>
          <a:r>
            <a:rPr lang="en-US"/>
            <a:t>ECHO team experience</a:t>
          </a:r>
        </a:p>
      </dgm:t>
    </dgm:pt>
    <dgm:pt modelId="{6C52DCEF-3FC9-4A39-A906-369DDF2CC589}" type="parTrans" cxnId="{59233CC7-C6E7-4B74-8B84-CB7505B2E8A4}">
      <dgm:prSet/>
      <dgm:spPr/>
      <dgm:t>
        <a:bodyPr/>
        <a:lstStyle/>
        <a:p>
          <a:endParaRPr lang="en-US"/>
        </a:p>
      </dgm:t>
    </dgm:pt>
    <dgm:pt modelId="{81A3EE48-8D86-4B2A-89FD-7BC5BDBB6FBF}" type="sibTrans" cxnId="{59233CC7-C6E7-4B74-8B84-CB7505B2E8A4}">
      <dgm:prSet/>
      <dgm:spPr/>
      <dgm:t>
        <a:bodyPr/>
        <a:lstStyle/>
        <a:p>
          <a:pPr>
            <a:lnSpc>
              <a:spcPct val="100000"/>
            </a:lnSpc>
          </a:pPr>
          <a:endParaRPr lang="en-US"/>
        </a:p>
      </dgm:t>
    </dgm:pt>
    <dgm:pt modelId="{DB39320F-2C10-4655-8248-3903527BDEDA}">
      <dgm:prSet/>
      <dgm:spPr/>
      <dgm:t>
        <a:bodyPr/>
        <a:lstStyle/>
        <a:p>
          <a:pPr>
            <a:lnSpc>
              <a:spcPct val="100000"/>
            </a:lnSpc>
          </a:pPr>
          <a:r>
            <a:rPr lang="en-US"/>
            <a:t>Research outcomes </a:t>
          </a:r>
        </a:p>
      </dgm:t>
    </dgm:pt>
    <dgm:pt modelId="{60F4EC54-1D42-4E98-B8F9-6993FDD44613}" type="parTrans" cxnId="{FFFED947-A456-4DCA-A31E-C9D98D553AFD}">
      <dgm:prSet/>
      <dgm:spPr/>
      <dgm:t>
        <a:bodyPr/>
        <a:lstStyle/>
        <a:p>
          <a:endParaRPr lang="en-US"/>
        </a:p>
      </dgm:t>
    </dgm:pt>
    <dgm:pt modelId="{C4F2C60E-F23E-4855-AE03-5591E58477AD}" type="sibTrans" cxnId="{FFFED947-A456-4DCA-A31E-C9D98D553AFD}">
      <dgm:prSet/>
      <dgm:spPr/>
      <dgm:t>
        <a:bodyPr/>
        <a:lstStyle/>
        <a:p>
          <a:endParaRPr lang="en-US"/>
        </a:p>
      </dgm:t>
    </dgm:pt>
    <dgm:pt modelId="{6C87F3CD-A534-4C1B-A632-4E3EADB7C51E}" type="pres">
      <dgm:prSet presAssocID="{2D862FE7-4F5A-40B0-9B5E-F28A374B2DC7}" presName="root" presStyleCnt="0">
        <dgm:presLayoutVars>
          <dgm:dir/>
          <dgm:resizeHandles val="exact"/>
        </dgm:presLayoutVars>
      </dgm:prSet>
      <dgm:spPr/>
    </dgm:pt>
    <dgm:pt modelId="{58E7C178-9D32-4ADC-9A8F-F62B089D1EE8}" type="pres">
      <dgm:prSet presAssocID="{2D862FE7-4F5A-40B0-9B5E-F28A374B2DC7}" presName="container" presStyleCnt="0">
        <dgm:presLayoutVars>
          <dgm:dir/>
          <dgm:resizeHandles val="exact"/>
        </dgm:presLayoutVars>
      </dgm:prSet>
      <dgm:spPr/>
    </dgm:pt>
    <dgm:pt modelId="{DCE9296C-5D8D-4B47-9A51-B4253249136E}" type="pres">
      <dgm:prSet presAssocID="{693F9270-C11B-4A9C-BBFF-F2DE0A75A00D}" presName="compNode" presStyleCnt="0"/>
      <dgm:spPr/>
    </dgm:pt>
    <dgm:pt modelId="{F547E662-CE2D-4646-9233-F75E6DF88C6F}" type="pres">
      <dgm:prSet presAssocID="{693F9270-C11B-4A9C-BBFF-F2DE0A75A00D}" presName="iconBgRect" presStyleLbl="bgShp" presStyleIdx="0" presStyleCnt="5"/>
      <dgm:spPr/>
    </dgm:pt>
    <dgm:pt modelId="{1EEACBB8-6D7E-45CB-A00D-DA67C44F129F}" type="pres">
      <dgm:prSet presAssocID="{693F9270-C11B-4A9C-BBFF-F2DE0A75A00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B82E0807-FF00-4166-B7DA-8CD4DBD1477D}" type="pres">
      <dgm:prSet presAssocID="{693F9270-C11B-4A9C-BBFF-F2DE0A75A00D}" presName="spaceRect" presStyleCnt="0"/>
      <dgm:spPr/>
    </dgm:pt>
    <dgm:pt modelId="{68030865-3606-4CCC-9D9D-3B04EE85B140}" type="pres">
      <dgm:prSet presAssocID="{693F9270-C11B-4A9C-BBFF-F2DE0A75A00D}" presName="textRect" presStyleLbl="revTx" presStyleIdx="0" presStyleCnt="5">
        <dgm:presLayoutVars>
          <dgm:chMax val="1"/>
          <dgm:chPref val="1"/>
        </dgm:presLayoutVars>
      </dgm:prSet>
      <dgm:spPr/>
    </dgm:pt>
    <dgm:pt modelId="{A7CDB8F4-80F2-42E2-806F-77EB454991C6}" type="pres">
      <dgm:prSet presAssocID="{CE857109-CD46-4B91-B396-595C33692224}" presName="sibTrans" presStyleLbl="sibTrans2D1" presStyleIdx="0" presStyleCnt="0"/>
      <dgm:spPr/>
    </dgm:pt>
    <dgm:pt modelId="{3EB1B672-CC54-48E7-82F9-E4AD53B0986E}" type="pres">
      <dgm:prSet presAssocID="{6542AE8B-4CDF-4ABF-B5B2-4C45BC2D9B84}" presName="compNode" presStyleCnt="0"/>
      <dgm:spPr/>
    </dgm:pt>
    <dgm:pt modelId="{64995551-65D2-46FB-9D80-C23D7A33AEDF}" type="pres">
      <dgm:prSet presAssocID="{6542AE8B-4CDF-4ABF-B5B2-4C45BC2D9B84}" presName="iconBgRect" presStyleLbl="bgShp" presStyleIdx="1" presStyleCnt="5"/>
      <dgm:spPr/>
    </dgm:pt>
    <dgm:pt modelId="{01B3911A-BDFB-45D0-AF9E-E5E196544089}" type="pres">
      <dgm:prSet presAssocID="{6542AE8B-4CDF-4ABF-B5B2-4C45BC2D9B8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BB8076EC-D37B-47EF-8B8C-8E76250D51B9}" type="pres">
      <dgm:prSet presAssocID="{6542AE8B-4CDF-4ABF-B5B2-4C45BC2D9B84}" presName="spaceRect" presStyleCnt="0"/>
      <dgm:spPr/>
    </dgm:pt>
    <dgm:pt modelId="{57023452-CD78-4382-88EC-3BA58AE5A584}" type="pres">
      <dgm:prSet presAssocID="{6542AE8B-4CDF-4ABF-B5B2-4C45BC2D9B84}" presName="textRect" presStyleLbl="revTx" presStyleIdx="1" presStyleCnt="5">
        <dgm:presLayoutVars>
          <dgm:chMax val="1"/>
          <dgm:chPref val="1"/>
        </dgm:presLayoutVars>
      </dgm:prSet>
      <dgm:spPr/>
    </dgm:pt>
    <dgm:pt modelId="{44587424-8F81-47F2-B91E-13653D46ED28}" type="pres">
      <dgm:prSet presAssocID="{7728E66F-D1D3-4224-B90F-9594FD9FD8C2}" presName="sibTrans" presStyleLbl="sibTrans2D1" presStyleIdx="0" presStyleCnt="0"/>
      <dgm:spPr/>
    </dgm:pt>
    <dgm:pt modelId="{64CA13E8-8C7F-4059-982D-2106D7CAE4E8}" type="pres">
      <dgm:prSet presAssocID="{31C0E6F0-B6B7-40BF-94B4-58232DEAF0CC}" presName="compNode" presStyleCnt="0"/>
      <dgm:spPr/>
    </dgm:pt>
    <dgm:pt modelId="{87E1A412-94AA-46E6-8659-26DC711B1DF4}" type="pres">
      <dgm:prSet presAssocID="{31C0E6F0-B6B7-40BF-94B4-58232DEAF0CC}" presName="iconBgRect" presStyleLbl="bgShp" presStyleIdx="2" presStyleCnt="5"/>
      <dgm:spPr/>
    </dgm:pt>
    <dgm:pt modelId="{49427A52-A2BD-43AB-9949-25DB740D1462}" type="pres">
      <dgm:prSet presAssocID="{31C0E6F0-B6B7-40BF-94B4-58232DEAF0C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E0CE7D79-753A-45DE-85E3-EFECCCFD134A}" type="pres">
      <dgm:prSet presAssocID="{31C0E6F0-B6B7-40BF-94B4-58232DEAF0CC}" presName="spaceRect" presStyleCnt="0"/>
      <dgm:spPr/>
    </dgm:pt>
    <dgm:pt modelId="{F5084C81-5384-4E10-9E4B-54D3E0EC15BF}" type="pres">
      <dgm:prSet presAssocID="{31C0E6F0-B6B7-40BF-94B4-58232DEAF0CC}" presName="textRect" presStyleLbl="revTx" presStyleIdx="2" presStyleCnt="5">
        <dgm:presLayoutVars>
          <dgm:chMax val="1"/>
          <dgm:chPref val="1"/>
        </dgm:presLayoutVars>
      </dgm:prSet>
      <dgm:spPr/>
    </dgm:pt>
    <dgm:pt modelId="{A08C24C8-C7A0-4A8A-BCFB-07BAAB4EC50D}" type="pres">
      <dgm:prSet presAssocID="{7078D6F2-5141-4BFA-88E8-B6517023759F}" presName="sibTrans" presStyleLbl="sibTrans2D1" presStyleIdx="0" presStyleCnt="0"/>
      <dgm:spPr/>
    </dgm:pt>
    <dgm:pt modelId="{90574DCC-2139-4035-AADF-FC7EA4C9F9B7}" type="pres">
      <dgm:prSet presAssocID="{EF38A10F-3AB1-489C-8C4B-34AE35CC8014}" presName="compNode" presStyleCnt="0"/>
      <dgm:spPr/>
    </dgm:pt>
    <dgm:pt modelId="{70F28C4A-BEFA-4834-BEE8-380D4D155B66}" type="pres">
      <dgm:prSet presAssocID="{EF38A10F-3AB1-489C-8C4B-34AE35CC8014}" presName="iconBgRect" presStyleLbl="bgShp" presStyleIdx="3" presStyleCnt="5"/>
      <dgm:spPr/>
    </dgm:pt>
    <dgm:pt modelId="{171FA792-DE0C-46B5-99F3-561C50D80F4C}" type="pres">
      <dgm:prSet presAssocID="{EF38A10F-3AB1-489C-8C4B-34AE35CC801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a:ext>
      </dgm:extLst>
    </dgm:pt>
    <dgm:pt modelId="{CBA832AD-2B7E-46B0-A119-61D750BDA51C}" type="pres">
      <dgm:prSet presAssocID="{EF38A10F-3AB1-489C-8C4B-34AE35CC8014}" presName="spaceRect" presStyleCnt="0"/>
      <dgm:spPr/>
    </dgm:pt>
    <dgm:pt modelId="{049C61CF-622D-46E2-BB80-1B870E5E9C14}" type="pres">
      <dgm:prSet presAssocID="{EF38A10F-3AB1-489C-8C4B-34AE35CC8014}" presName="textRect" presStyleLbl="revTx" presStyleIdx="3" presStyleCnt="5">
        <dgm:presLayoutVars>
          <dgm:chMax val="1"/>
          <dgm:chPref val="1"/>
        </dgm:presLayoutVars>
      </dgm:prSet>
      <dgm:spPr/>
    </dgm:pt>
    <dgm:pt modelId="{22906A05-ED62-42EC-85B1-372BE4E57748}" type="pres">
      <dgm:prSet presAssocID="{81A3EE48-8D86-4B2A-89FD-7BC5BDBB6FBF}" presName="sibTrans" presStyleLbl="sibTrans2D1" presStyleIdx="0" presStyleCnt="0"/>
      <dgm:spPr/>
    </dgm:pt>
    <dgm:pt modelId="{756F53FF-5BFF-42BC-8306-CB1E2305DD78}" type="pres">
      <dgm:prSet presAssocID="{DB39320F-2C10-4655-8248-3903527BDEDA}" presName="compNode" presStyleCnt="0"/>
      <dgm:spPr/>
    </dgm:pt>
    <dgm:pt modelId="{DF5EACD4-7DE6-42D2-B56F-17DDFB5D7E4B}" type="pres">
      <dgm:prSet presAssocID="{DB39320F-2C10-4655-8248-3903527BDEDA}" presName="iconBgRect" presStyleLbl="bgShp" presStyleIdx="4" presStyleCnt="5"/>
      <dgm:spPr/>
    </dgm:pt>
    <dgm:pt modelId="{60EDCF7E-0256-478E-859F-7EEEAC92AC91}" type="pres">
      <dgm:prSet presAssocID="{DB39320F-2C10-4655-8248-3903527BDED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BD325ADA-BD29-4B3F-91A0-C733B413D8BB}" type="pres">
      <dgm:prSet presAssocID="{DB39320F-2C10-4655-8248-3903527BDEDA}" presName="spaceRect" presStyleCnt="0"/>
      <dgm:spPr/>
    </dgm:pt>
    <dgm:pt modelId="{78C3F282-BBEB-4903-B0DD-E34F3A3D8EC2}" type="pres">
      <dgm:prSet presAssocID="{DB39320F-2C10-4655-8248-3903527BDEDA}" presName="textRect" presStyleLbl="revTx" presStyleIdx="4" presStyleCnt="5">
        <dgm:presLayoutVars>
          <dgm:chMax val="1"/>
          <dgm:chPref val="1"/>
        </dgm:presLayoutVars>
      </dgm:prSet>
      <dgm:spPr/>
    </dgm:pt>
  </dgm:ptLst>
  <dgm:cxnLst>
    <dgm:cxn modelId="{CC33C708-C5CD-496D-8B7A-08068348B1C0}" type="presOf" srcId="{31C0E6F0-B6B7-40BF-94B4-58232DEAF0CC}" destId="{F5084C81-5384-4E10-9E4B-54D3E0EC15BF}" srcOrd="0" destOrd="0" presId="urn:microsoft.com/office/officeart/2018/2/layout/IconCircleList"/>
    <dgm:cxn modelId="{2DEE3918-ACE4-477F-9FED-8B1871BC776E}" type="presOf" srcId="{CE857109-CD46-4B91-B396-595C33692224}" destId="{A7CDB8F4-80F2-42E2-806F-77EB454991C6}" srcOrd="0" destOrd="0" presId="urn:microsoft.com/office/officeart/2018/2/layout/IconCircleList"/>
    <dgm:cxn modelId="{65175222-7B0B-4D3A-BE13-5F7FD441EEB9}" type="presOf" srcId="{7078D6F2-5141-4BFA-88E8-B6517023759F}" destId="{A08C24C8-C7A0-4A8A-BCFB-07BAAB4EC50D}" srcOrd="0" destOrd="0" presId="urn:microsoft.com/office/officeart/2018/2/layout/IconCircleList"/>
    <dgm:cxn modelId="{1CC11724-7E2D-40AF-B607-1A0D9256133C}" type="presOf" srcId="{2D862FE7-4F5A-40B0-9B5E-F28A374B2DC7}" destId="{6C87F3CD-A534-4C1B-A632-4E3EADB7C51E}" srcOrd="0" destOrd="0" presId="urn:microsoft.com/office/officeart/2018/2/layout/IconCircleList"/>
    <dgm:cxn modelId="{12D86B37-A383-44B7-A895-D2578F55A7C4}" srcId="{2D862FE7-4F5A-40B0-9B5E-F28A374B2DC7}" destId="{31C0E6F0-B6B7-40BF-94B4-58232DEAF0CC}" srcOrd="2" destOrd="0" parTransId="{43DDD686-3745-40FA-9034-D72BB925153D}" sibTransId="{7078D6F2-5141-4BFA-88E8-B6517023759F}"/>
    <dgm:cxn modelId="{FAF1DE38-7832-452F-9885-646F3945773F}" srcId="{2D862FE7-4F5A-40B0-9B5E-F28A374B2DC7}" destId="{6542AE8B-4CDF-4ABF-B5B2-4C45BC2D9B84}" srcOrd="1" destOrd="0" parTransId="{2D765747-A7C1-4C50-8C3A-370B7ACB2EDB}" sibTransId="{7728E66F-D1D3-4224-B90F-9594FD9FD8C2}"/>
    <dgm:cxn modelId="{82943E3F-95B1-4418-B1E6-2FE548EE19BA}" type="presOf" srcId="{EF38A10F-3AB1-489C-8C4B-34AE35CC8014}" destId="{049C61CF-622D-46E2-BB80-1B870E5E9C14}" srcOrd="0" destOrd="0" presId="urn:microsoft.com/office/officeart/2018/2/layout/IconCircleList"/>
    <dgm:cxn modelId="{FFFED947-A456-4DCA-A31E-C9D98D553AFD}" srcId="{2D862FE7-4F5A-40B0-9B5E-F28A374B2DC7}" destId="{DB39320F-2C10-4655-8248-3903527BDEDA}" srcOrd="4" destOrd="0" parTransId="{60F4EC54-1D42-4E98-B8F9-6993FDD44613}" sibTransId="{C4F2C60E-F23E-4855-AE03-5591E58477AD}"/>
    <dgm:cxn modelId="{1468674D-4E83-420A-94B2-3C2EA2254FF3}" type="presOf" srcId="{81A3EE48-8D86-4B2A-89FD-7BC5BDBB6FBF}" destId="{22906A05-ED62-42EC-85B1-372BE4E57748}" srcOrd="0" destOrd="0" presId="urn:microsoft.com/office/officeart/2018/2/layout/IconCircleList"/>
    <dgm:cxn modelId="{C369B094-2D94-4C02-987E-BBD3722069DF}" type="presOf" srcId="{693F9270-C11B-4A9C-BBFF-F2DE0A75A00D}" destId="{68030865-3606-4CCC-9D9D-3B04EE85B140}" srcOrd="0" destOrd="0" presId="urn:microsoft.com/office/officeart/2018/2/layout/IconCircleList"/>
    <dgm:cxn modelId="{15C52EA0-258E-4E08-86FC-A3F6328E7C45}" type="presOf" srcId="{7728E66F-D1D3-4224-B90F-9594FD9FD8C2}" destId="{44587424-8F81-47F2-B91E-13653D46ED28}" srcOrd="0" destOrd="0" presId="urn:microsoft.com/office/officeart/2018/2/layout/IconCircleList"/>
    <dgm:cxn modelId="{BEC8B1A9-BFEA-4674-9D0D-F495856EF3AB}" type="presOf" srcId="{DB39320F-2C10-4655-8248-3903527BDEDA}" destId="{78C3F282-BBEB-4903-B0DD-E34F3A3D8EC2}" srcOrd="0" destOrd="0" presId="urn:microsoft.com/office/officeart/2018/2/layout/IconCircleList"/>
    <dgm:cxn modelId="{59233CC7-C6E7-4B74-8B84-CB7505B2E8A4}" srcId="{2D862FE7-4F5A-40B0-9B5E-F28A374B2DC7}" destId="{EF38A10F-3AB1-489C-8C4B-34AE35CC8014}" srcOrd="3" destOrd="0" parTransId="{6C52DCEF-3FC9-4A39-A906-369DDF2CC589}" sibTransId="{81A3EE48-8D86-4B2A-89FD-7BC5BDBB6FBF}"/>
    <dgm:cxn modelId="{956368E8-F670-4E1A-A381-B89AA0A45246}" srcId="{2D862FE7-4F5A-40B0-9B5E-F28A374B2DC7}" destId="{693F9270-C11B-4A9C-BBFF-F2DE0A75A00D}" srcOrd="0" destOrd="0" parTransId="{4C98BCFA-3AF9-4521-9D40-8907015AC03E}" sibTransId="{CE857109-CD46-4B91-B396-595C33692224}"/>
    <dgm:cxn modelId="{AF4ADFEB-1C85-4758-8A6A-A2720A20500A}" type="presOf" srcId="{6542AE8B-4CDF-4ABF-B5B2-4C45BC2D9B84}" destId="{57023452-CD78-4382-88EC-3BA58AE5A584}" srcOrd="0" destOrd="0" presId="urn:microsoft.com/office/officeart/2018/2/layout/IconCircleList"/>
    <dgm:cxn modelId="{D8B318A3-F1B7-49BF-B7B0-D6046B7195A3}" type="presParOf" srcId="{6C87F3CD-A534-4C1B-A632-4E3EADB7C51E}" destId="{58E7C178-9D32-4ADC-9A8F-F62B089D1EE8}" srcOrd="0" destOrd="0" presId="urn:microsoft.com/office/officeart/2018/2/layout/IconCircleList"/>
    <dgm:cxn modelId="{A9D46373-DDF0-4195-81AD-084642F00430}" type="presParOf" srcId="{58E7C178-9D32-4ADC-9A8F-F62B089D1EE8}" destId="{DCE9296C-5D8D-4B47-9A51-B4253249136E}" srcOrd="0" destOrd="0" presId="urn:microsoft.com/office/officeart/2018/2/layout/IconCircleList"/>
    <dgm:cxn modelId="{6F050BC3-44B0-4AAD-A291-FCF1522E1D7E}" type="presParOf" srcId="{DCE9296C-5D8D-4B47-9A51-B4253249136E}" destId="{F547E662-CE2D-4646-9233-F75E6DF88C6F}" srcOrd="0" destOrd="0" presId="urn:microsoft.com/office/officeart/2018/2/layout/IconCircleList"/>
    <dgm:cxn modelId="{37C3F74B-22FB-4BB0-B2FE-FA46BAD29E98}" type="presParOf" srcId="{DCE9296C-5D8D-4B47-9A51-B4253249136E}" destId="{1EEACBB8-6D7E-45CB-A00D-DA67C44F129F}" srcOrd="1" destOrd="0" presId="urn:microsoft.com/office/officeart/2018/2/layout/IconCircleList"/>
    <dgm:cxn modelId="{0C8C35B2-F79A-4777-A57C-31FAADEB987D}" type="presParOf" srcId="{DCE9296C-5D8D-4B47-9A51-B4253249136E}" destId="{B82E0807-FF00-4166-B7DA-8CD4DBD1477D}" srcOrd="2" destOrd="0" presId="urn:microsoft.com/office/officeart/2018/2/layout/IconCircleList"/>
    <dgm:cxn modelId="{C4B58CF2-167F-4E19-8DB8-94A78EF30A2D}" type="presParOf" srcId="{DCE9296C-5D8D-4B47-9A51-B4253249136E}" destId="{68030865-3606-4CCC-9D9D-3B04EE85B140}" srcOrd="3" destOrd="0" presId="urn:microsoft.com/office/officeart/2018/2/layout/IconCircleList"/>
    <dgm:cxn modelId="{2DBBE9D3-6866-424D-8717-F80CE4401CDA}" type="presParOf" srcId="{58E7C178-9D32-4ADC-9A8F-F62B089D1EE8}" destId="{A7CDB8F4-80F2-42E2-806F-77EB454991C6}" srcOrd="1" destOrd="0" presId="urn:microsoft.com/office/officeart/2018/2/layout/IconCircleList"/>
    <dgm:cxn modelId="{BF8C7996-1E5C-4ED4-B0A3-17D7D401A7CD}" type="presParOf" srcId="{58E7C178-9D32-4ADC-9A8F-F62B089D1EE8}" destId="{3EB1B672-CC54-48E7-82F9-E4AD53B0986E}" srcOrd="2" destOrd="0" presId="urn:microsoft.com/office/officeart/2018/2/layout/IconCircleList"/>
    <dgm:cxn modelId="{4EE10C54-2404-48EF-A74A-1E98C5DA1D81}" type="presParOf" srcId="{3EB1B672-CC54-48E7-82F9-E4AD53B0986E}" destId="{64995551-65D2-46FB-9D80-C23D7A33AEDF}" srcOrd="0" destOrd="0" presId="urn:microsoft.com/office/officeart/2018/2/layout/IconCircleList"/>
    <dgm:cxn modelId="{7037473B-7D1A-4F0B-9918-309B2EB6A354}" type="presParOf" srcId="{3EB1B672-CC54-48E7-82F9-E4AD53B0986E}" destId="{01B3911A-BDFB-45D0-AF9E-E5E196544089}" srcOrd="1" destOrd="0" presId="urn:microsoft.com/office/officeart/2018/2/layout/IconCircleList"/>
    <dgm:cxn modelId="{92098BDB-7BC4-4FD9-9615-205A4F418252}" type="presParOf" srcId="{3EB1B672-CC54-48E7-82F9-E4AD53B0986E}" destId="{BB8076EC-D37B-47EF-8B8C-8E76250D51B9}" srcOrd="2" destOrd="0" presId="urn:microsoft.com/office/officeart/2018/2/layout/IconCircleList"/>
    <dgm:cxn modelId="{C98FA57B-6C35-49ED-BB3D-2870CCAD693D}" type="presParOf" srcId="{3EB1B672-CC54-48E7-82F9-E4AD53B0986E}" destId="{57023452-CD78-4382-88EC-3BA58AE5A584}" srcOrd="3" destOrd="0" presId="urn:microsoft.com/office/officeart/2018/2/layout/IconCircleList"/>
    <dgm:cxn modelId="{E080C790-4422-451E-BFC9-F7E3FA7A532F}" type="presParOf" srcId="{58E7C178-9D32-4ADC-9A8F-F62B089D1EE8}" destId="{44587424-8F81-47F2-B91E-13653D46ED28}" srcOrd="3" destOrd="0" presId="urn:microsoft.com/office/officeart/2018/2/layout/IconCircleList"/>
    <dgm:cxn modelId="{43B10E29-172C-4C59-83FF-DB87C805BAD8}" type="presParOf" srcId="{58E7C178-9D32-4ADC-9A8F-F62B089D1EE8}" destId="{64CA13E8-8C7F-4059-982D-2106D7CAE4E8}" srcOrd="4" destOrd="0" presId="urn:microsoft.com/office/officeart/2018/2/layout/IconCircleList"/>
    <dgm:cxn modelId="{CDE6C9D9-256E-4829-8446-5677BEAD40B6}" type="presParOf" srcId="{64CA13E8-8C7F-4059-982D-2106D7CAE4E8}" destId="{87E1A412-94AA-46E6-8659-26DC711B1DF4}" srcOrd="0" destOrd="0" presId="urn:microsoft.com/office/officeart/2018/2/layout/IconCircleList"/>
    <dgm:cxn modelId="{64ED2465-260C-4180-ABE4-C8B876AD3FB5}" type="presParOf" srcId="{64CA13E8-8C7F-4059-982D-2106D7CAE4E8}" destId="{49427A52-A2BD-43AB-9949-25DB740D1462}" srcOrd="1" destOrd="0" presId="urn:microsoft.com/office/officeart/2018/2/layout/IconCircleList"/>
    <dgm:cxn modelId="{EE72D64A-AE19-4D92-B4DA-3E34B3BD084D}" type="presParOf" srcId="{64CA13E8-8C7F-4059-982D-2106D7CAE4E8}" destId="{E0CE7D79-753A-45DE-85E3-EFECCCFD134A}" srcOrd="2" destOrd="0" presId="urn:microsoft.com/office/officeart/2018/2/layout/IconCircleList"/>
    <dgm:cxn modelId="{F730C043-2340-47B3-B43B-B85732A0E42E}" type="presParOf" srcId="{64CA13E8-8C7F-4059-982D-2106D7CAE4E8}" destId="{F5084C81-5384-4E10-9E4B-54D3E0EC15BF}" srcOrd="3" destOrd="0" presId="urn:microsoft.com/office/officeart/2018/2/layout/IconCircleList"/>
    <dgm:cxn modelId="{48AD0D32-A7C6-41D7-BC45-B2F0788618B8}" type="presParOf" srcId="{58E7C178-9D32-4ADC-9A8F-F62B089D1EE8}" destId="{A08C24C8-C7A0-4A8A-BCFB-07BAAB4EC50D}" srcOrd="5" destOrd="0" presId="urn:microsoft.com/office/officeart/2018/2/layout/IconCircleList"/>
    <dgm:cxn modelId="{4A604B0F-7F5A-43F4-AB80-4E1F1FED0830}" type="presParOf" srcId="{58E7C178-9D32-4ADC-9A8F-F62B089D1EE8}" destId="{90574DCC-2139-4035-AADF-FC7EA4C9F9B7}" srcOrd="6" destOrd="0" presId="urn:microsoft.com/office/officeart/2018/2/layout/IconCircleList"/>
    <dgm:cxn modelId="{4A049934-5971-4896-A032-DD52D96709B7}" type="presParOf" srcId="{90574DCC-2139-4035-AADF-FC7EA4C9F9B7}" destId="{70F28C4A-BEFA-4834-BEE8-380D4D155B66}" srcOrd="0" destOrd="0" presId="urn:microsoft.com/office/officeart/2018/2/layout/IconCircleList"/>
    <dgm:cxn modelId="{5558ACF1-875A-4DF1-98D3-9B2A13932F80}" type="presParOf" srcId="{90574DCC-2139-4035-AADF-FC7EA4C9F9B7}" destId="{171FA792-DE0C-46B5-99F3-561C50D80F4C}" srcOrd="1" destOrd="0" presId="urn:microsoft.com/office/officeart/2018/2/layout/IconCircleList"/>
    <dgm:cxn modelId="{73E63B0E-EA61-4FBD-A406-E7061CF7DA63}" type="presParOf" srcId="{90574DCC-2139-4035-AADF-FC7EA4C9F9B7}" destId="{CBA832AD-2B7E-46B0-A119-61D750BDA51C}" srcOrd="2" destOrd="0" presId="urn:microsoft.com/office/officeart/2018/2/layout/IconCircleList"/>
    <dgm:cxn modelId="{FE3AE877-D586-4513-80BF-FE41DB86467D}" type="presParOf" srcId="{90574DCC-2139-4035-AADF-FC7EA4C9F9B7}" destId="{049C61CF-622D-46E2-BB80-1B870E5E9C14}" srcOrd="3" destOrd="0" presId="urn:microsoft.com/office/officeart/2018/2/layout/IconCircleList"/>
    <dgm:cxn modelId="{221CCC20-85A6-421B-8579-452854F2141A}" type="presParOf" srcId="{58E7C178-9D32-4ADC-9A8F-F62B089D1EE8}" destId="{22906A05-ED62-42EC-85B1-372BE4E57748}" srcOrd="7" destOrd="0" presId="urn:microsoft.com/office/officeart/2018/2/layout/IconCircleList"/>
    <dgm:cxn modelId="{32AB35F5-E3B8-4152-B676-0BABC74F9EFD}" type="presParOf" srcId="{58E7C178-9D32-4ADC-9A8F-F62B089D1EE8}" destId="{756F53FF-5BFF-42BC-8306-CB1E2305DD78}" srcOrd="8" destOrd="0" presId="urn:microsoft.com/office/officeart/2018/2/layout/IconCircleList"/>
    <dgm:cxn modelId="{16F84BF1-BDDF-49DC-A0F1-D1BABDF314A9}" type="presParOf" srcId="{756F53FF-5BFF-42BC-8306-CB1E2305DD78}" destId="{DF5EACD4-7DE6-42D2-B56F-17DDFB5D7E4B}" srcOrd="0" destOrd="0" presId="urn:microsoft.com/office/officeart/2018/2/layout/IconCircleList"/>
    <dgm:cxn modelId="{F2B9624E-485F-4360-8928-CDE47E62C19B}" type="presParOf" srcId="{756F53FF-5BFF-42BC-8306-CB1E2305DD78}" destId="{60EDCF7E-0256-478E-859F-7EEEAC92AC91}" srcOrd="1" destOrd="0" presId="urn:microsoft.com/office/officeart/2018/2/layout/IconCircleList"/>
    <dgm:cxn modelId="{3F66FBF2-5C41-45D0-96C0-2062D63B6F08}" type="presParOf" srcId="{756F53FF-5BFF-42BC-8306-CB1E2305DD78}" destId="{BD325ADA-BD29-4B3F-91A0-C733B413D8BB}" srcOrd="2" destOrd="0" presId="urn:microsoft.com/office/officeart/2018/2/layout/IconCircleList"/>
    <dgm:cxn modelId="{94714B52-237D-4F46-9E46-6354533CDE9D}" type="presParOf" srcId="{756F53FF-5BFF-42BC-8306-CB1E2305DD78}" destId="{78C3F282-BBEB-4903-B0DD-E34F3A3D8EC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291CAE-AC11-4631-8CB0-DABDCBDD2BF2}" type="doc">
      <dgm:prSet loTypeId="urn:microsoft.com/office/officeart/2005/8/layout/hList3" loCatId="list" qsTypeId="urn:microsoft.com/office/officeart/2005/8/quickstyle/simple1" qsCatId="simple" csTypeId="urn:microsoft.com/office/officeart/2005/8/colors/accent5_2" csCatId="accent5" phldr="1"/>
      <dgm:spPr/>
      <dgm:t>
        <a:bodyPr/>
        <a:lstStyle/>
        <a:p>
          <a:endParaRPr lang="en-US"/>
        </a:p>
      </dgm:t>
    </dgm:pt>
    <dgm:pt modelId="{933D1448-104E-4461-8DAE-D9CA47813AF4}">
      <dgm:prSet phldrT="[Text]" phldr="0"/>
      <dgm:spPr/>
      <dgm:t>
        <a:bodyPr/>
        <a:lstStyle/>
        <a:p>
          <a:pPr rtl="0"/>
          <a:r>
            <a:rPr lang="en-US">
              <a:latin typeface="Calibri"/>
            </a:rPr>
            <a:t>All teach, All learn</a:t>
          </a:r>
          <a:endParaRPr lang="en-US"/>
        </a:p>
      </dgm:t>
    </dgm:pt>
    <dgm:pt modelId="{ADF3FB2F-B62B-40E4-850E-D4F75016AADC}" type="parTrans" cxnId="{6527BFD8-CED6-4A59-A35D-80DFDFEC4C45}">
      <dgm:prSet/>
      <dgm:spPr/>
      <dgm:t>
        <a:bodyPr/>
        <a:lstStyle/>
        <a:p>
          <a:endParaRPr lang="en-US"/>
        </a:p>
      </dgm:t>
    </dgm:pt>
    <dgm:pt modelId="{30CB8551-85CE-4484-B46B-9A15559D17DC}" type="sibTrans" cxnId="{6527BFD8-CED6-4A59-A35D-80DFDFEC4C45}">
      <dgm:prSet/>
      <dgm:spPr/>
      <dgm:t>
        <a:bodyPr/>
        <a:lstStyle/>
        <a:p>
          <a:endParaRPr lang="en-US"/>
        </a:p>
      </dgm:t>
    </dgm:pt>
    <dgm:pt modelId="{B7430CB2-CCA9-4E1A-9D50-702253731C27}">
      <dgm:prSet phldrT="[Text]" phldr="0"/>
      <dgm:spPr/>
      <dgm:t>
        <a:bodyPr/>
        <a:lstStyle/>
        <a:p>
          <a:pPr rtl="0"/>
          <a:r>
            <a:rPr lang="en-US">
              <a:latin typeface="Calibri"/>
            </a:rPr>
            <a:t>Team derief, review feedback, adapt process </a:t>
          </a:r>
          <a:endParaRPr lang="en-US"/>
        </a:p>
      </dgm:t>
    </dgm:pt>
    <dgm:pt modelId="{2427CCA0-8D9F-4159-9465-73A41358B3DC}" type="parTrans" cxnId="{D94493AF-8A3F-42E8-BC38-55A79B360112}">
      <dgm:prSet/>
      <dgm:spPr/>
      <dgm:t>
        <a:bodyPr/>
        <a:lstStyle/>
        <a:p>
          <a:endParaRPr lang="en-US"/>
        </a:p>
      </dgm:t>
    </dgm:pt>
    <dgm:pt modelId="{A9AFBB59-75E2-4B7E-BE50-00AF725171D9}" type="sibTrans" cxnId="{D94493AF-8A3F-42E8-BC38-55A79B360112}">
      <dgm:prSet/>
      <dgm:spPr/>
      <dgm:t>
        <a:bodyPr/>
        <a:lstStyle/>
        <a:p>
          <a:endParaRPr lang="en-US"/>
        </a:p>
      </dgm:t>
    </dgm:pt>
    <dgm:pt modelId="{8C18220D-E768-4CD9-A4ED-AE4B102C6234}">
      <dgm:prSet phldrT="[Text]" phldr="0"/>
      <dgm:spPr/>
      <dgm:t>
        <a:bodyPr/>
        <a:lstStyle/>
        <a:p>
          <a:pPr rtl="0"/>
          <a:r>
            <a:rPr lang="en-US">
              <a:latin typeface="Calibri"/>
            </a:rPr>
            <a:t>Dry run w/ presenters, preview of cases</a:t>
          </a:r>
          <a:endParaRPr lang="en-US"/>
        </a:p>
      </dgm:t>
    </dgm:pt>
    <dgm:pt modelId="{08673CBB-4B6D-4DD3-B8A6-91D9AFA340AD}" type="parTrans" cxnId="{6A3369EA-33FC-4CB5-B931-0912EF8A230B}">
      <dgm:prSet/>
      <dgm:spPr/>
      <dgm:t>
        <a:bodyPr/>
        <a:lstStyle/>
        <a:p>
          <a:endParaRPr lang="en-US"/>
        </a:p>
      </dgm:t>
    </dgm:pt>
    <dgm:pt modelId="{81F543B2-EA73-45DB-A732-B5E8358B3341}" type="sibTrans" cxnId="{6A3369EA-33FC-4CB5-B931-0912EF8A230B}">
      <dgm:prSet/>
      <dgm:spPr/>
      <dgm:t>
        <a:bodyPr/>
        <a:lstStyle/>
        <a:p>
          <a:endParaRPr lang="en-US"/>
        </a:p>
      </dgm:t>
    </dgm:pt>
    <dgm:pt modelId="{E20B673E-8D2A-4E00-ADF8-202FE35DFCAF}">
      <dgm:prSet phldrT="[Text]" phldr="0"/>
      <dgm:spPr/>
      <dgm:t>
        <a:bodyPr/>
        <a:lstStyle/>
        <a:p>
          <a:pPr rtl="0"/>
          <a:r>
            <a:rPr lang="en-US">
              <a:latin typeface="Calibri"/>
            </a:rPr>
            <a:t>Shared responsibility for engaging participants</a:t>
          </a:r>
          <a:endParaRPr lang="en-US"/>
        </a:p>
      </dgm:t>
    </dgm:pt>
    <dgm:pt modelId="{E287982A-4BFF-4DD1-B750-9973FAAC4999}" type="parTrans" cxnId="{0D609E0C-48D5-4B5A-A70B-6C283E75757F}">
      <dgm:prSet/>
      <dgm:spPr/>
      <dgm:t>
        <a:bodyPr/>
        <a:lstStyle/>
        <a:p>
          <a:endParaRPr lang="en-US"/>
        </a:p>
      </dgm:t>
    </dgm:pt>
    <dgm:pt modelId="{1E4EC0CE-17FD-49A7-A8F3-008491433591}" type="sibTrans" cxnId="{0D609E0C-48D5-4B5A-A70B-6C283E75757F}">
      <dgm:prSet/>
      <dgm:spPr/>
      <dgm:t>
        <a:bodyPr/>
        <a:lstStyle/>
        <a:p>
          <a:endParaRPr lang="en-US"/>
        </a:p>
      </dgm:t>
    </dgm:pt>
    <dgm:pt modelId="{21502F6E-DD75-4C77-A9C0-7633E8F289E5}" type="pres">
      <dgm:prSet presAssocID="{82291CAE-AC11-4631-8CB0-DABDCBDD2BF2}" presName="composite" presStyleCnt="0">
        <dgm:presLayoutVars>
          <dgm:chMax val="1"/>
          <dgm:dir/>
          <dgm:resizeHandles val="exact"/>
        </dgm:presLayoutVars>
      </dgm:prSet>
      <dgm:spPr/>
    </dgm:pt>
    <dgm:pt modelId="{97F7C737-7699-4B2A-99B9-E2261843C5B7}" type="pres">
      <dgm:prSet presAssocID="{933D1448-104E-4461-8DAE-D9CA47813AF4}" presName="roof" presStyleLbl="dkBgShp" presStyleIdx="0" presStyleCnt="2"/>
      <dgm:spPr/>
    </dgm:pt>
    <dgm:pt modelId="{85A814BE-041F-4B5A-8CDE-E953796335D2}" type="pres">
      <dgm:prSet presAssocID="{933D1448-104E-4461-8DAE-D9CA47813AF4}" presName="pillars" presStyleCnt="0"/>
      <dgm:spPr/>
    </dgm:pt>
    <dgm:pt modelId="{68AFCD57-A844-4415-A568-A4499FBFF5E0}" type="pres">
      <dgm:prSet presAssocID="{933D1448-104E-4461-8DAE-D9CA47813AF4}" presName="pillar1" presStyleLbl="node1" presStyleIdx="0" presStyleCnt="3">
        <dgm:presLayoutVars>
          <dgm:bulletEnabled val="1"/>
        </dgm:presLayoutVars>
      </dgm:prSet>
      <dgm:spPr/>
    </dgm:pt>
    <dgm:pt modelId="{2F24297A-1EAB-49B1-9C79-32B0648D4677}" type="pres">
      <dgm:prSet presAssocID="{8C18220D-E768-4CD9-A4ED-AE4B102C6234}" presName="pillarX" presStyleLbl="node1" presStyleIdx="1" presStyleCnt="3">
        <dgm:presLayoutVars>
          <dgm:bulletEnabled val="1"/>
        </dgm:presLayoutVars>
      </dgm:prSet>
      <dgm:spPr/>
    </dgm:pt>
    <dgm:pt modelId="{3879417C-F307-4D54-A1B9-D24911A025E2}" type="pres">
      <dgm:prSet presAssocID="{E20B673E-8D2A-4E00-ADF8-202FE35DFCAF}" presName="pillarX" presStyleLbl="node1" presStyleIdx="2" presStyleCnt="3">
        <dgm:presLayoutVars>
          <dgm:bulletEnabled val="1"/>
        </dgm:presLayoutVars>
      </dgm:prSet>
      <dgm:spPr/>
    </dgm:pt>
    <dgm:pt modelId="{1033B1B2-F57A-4FA2-AF28-FEADCD7ED979}" type="pres">
      <dgm:prSet presAssocID="{933D1448-104E-4461-8DAE-D9CA47813AF4}" presName="base" presStyleLbl="dkBgShp" presStyleIdx="1" presStyleCnt="2"/>
      <dgm:spPr/>
    </dgm:pt>
  </dgm:ptLst>
  <dgm:cxnLst>
    <dgm:cxn modelId="{0D609E0C-48D5-4B5A-A70B-6C283E75757F}" srcId="{933D1448-104E-4461-8DAE-D9CA47813AF4}" destId="{E20B673E-8D2A-4E00-ADF8-202FE35DFCAF}" srcOrd="2" destOrd="0" parTransId="{E287982A-4BFF-4DD1-B750-9973FAAC4999}" sibTransId="{1E4EC0CE-17FD-49A7-A8F3-008491433591}"/>
    <dgm:cxn modelId="{DAFF562B-889B-40B1-A1DA-097BD8A986DD}" type="presOf" srcId="{933D1448-104E-4461-8DAE-D9CA47813AF4}" destId="{97F7C737-7699-4B2A-99B9-E2261843C5B7}" srcOrd="0" destOrd="0" presId="urn:microsoft.com/office/officeart/2005/8/layout/hList3"/>
    <dgm:cxn modelId="{066C044B-F21E-4421-9AA7-5680B64F2FF6}" type="presOf" srcId="{82291CAE-AC11-4631-8CB0-DABDCBDD2BF2}" destId="{21502F6E-DD75-4C77-A9C0-7633E8F289E5}" srcOrd="0" destOrd="0" presId="urn:microsoft.com/office/officeart/2005/8/layout/hList3"/>
    <dgm:cxn modelId="{7771A653-6652-42F4-A11E-D0C3A5B9ABE0}" type="presOf" srcId="{E20B673E-8D2A-4E00-ADF8-202FE35DFCAF}" destId="{3879417C-F307-4D54-A1B9-D24911A025E2}" srcOrd="0" destOrd="0" presId="urn:microsoft.com/office/officeart/2005/8/layout/hList3"/>
    <dgm:cxn modelId="{7CC30485-5C9F-4ADC-92D9-08B26144E6BA}" type="presOf" srcId="{B7430CB2-CCA9-4E1A-9D50-702253731C27}" destId="{68AFCD57-A844-4415-A568-A4499FBFF5E0}" srcOrd="0" destOrd="0" presId="urn:microsoft.com/office/officeart/2005/8/layout/hList3"/>
    <dgm:cxn modelId="{FECCD4A4-E91F-4EC8-A56A-8C16AFB9855E}" type="presOf" srcId="{8C18220D-E768-4CD9-A4ED-AE4B102C6234}" destId="{2F24297A-1EAB-49B1-9C79-32B0648D4677}" srcOrd="0" destOrd="0" presId="urn:microsoft.com/office/officeart/2005/8/layout/hList3"/>
    <dgm:cxn modelId="{D94493AF-8A3F-42E8-BC38-55A79B360112}" srcId="{933D1448-104E-4461-8DAE-D9CA47813AF4}" destId="{B7430CB2-CCA9-4E1A-9D50-702253731C27}" srcOrd="0" destOrd="0" parTransId="{2427CCA0-8D9F-4159-9465-73A41358B3DC}" sibTransId="{A9AFBB59-75E2-4B7E-BE50-00AF725171D9}"/>
    <dgm:cxn modelId="{6527BFD8-CED6-4A59-A35D-80DFDFEC4C45}" srcId="{82291CAE-AC11-4631-8CB0-DABDCBDD2BF2}" destId="{933D1448-104E-4461-8DAE-D9CA47813AF4}" srcOrd="0" destOrd="0" parTransId="{ADF3FB2F-B62B-40E4-850E-D4F75016AADC}" sibTransId="{30CB8551-85CE-4484-B46B-9A15559D17DC}"/>
    <dgm:cxn modelId="{6A3369EA-33FC-4CB5-B931-0912EF8A230B}" srcId="{933D1448-104E-4461-8DAE-D9CA47813AF4}" destId="{8C18220D-E768-4CD9-A4ED-AE4B102C6234}" srcOrd="1" destOrd="0" parTransId="{08673CBB-4B6D-4DD3-B8A6-91D9AFA340AD}" sibTransId="{81F543B2-EA73-45DB-A732-B5E8358B3341}"/>
    <dgm:cxn modelId="{1EA2D59F-5A70-4C4F-BE91-236A61B285C5}" type="presParOf" srcId="{21502F6E-DD75-4C77-A9C0-7633E8F289E5}" destId="{97F7C737-7699-4B2A-99B9-E2261843C5B7}" srcOrd="0" destOrd="0" presId="urn:microsoft.com/office/officeart/2005/8/layout/hList3"/>
    <dgm:cxn modelId="{02DDB533-F2D7-418A-8747-87749DA8D254}" type="presParOf" srcId="{21502F6E-DD75-4C77-A9C0-7633E8F289E5}" destId="{85A814BE-041F-4B5A-8CDE-E953796335D2}" srcOrd="1" destOrd="0" presId="urn:microsoft.com/office/officeart/2005/8/layout/hList3"/>
    <dgm:cxn modelId="{53528DBD-F76D-484D-9B5E-78A8C2A26428}" type="presParOf" srcId="{85A814BE-041F-4B5A-8CDE-E953796335D2}" destId="{68AFCD57-A844-4415-A568-A4499FBFF5E0}" srcOrd="0" destOrd="0" presId="urn:microsoft.com/office/officeart/2005/8/layout/hList3"/>
    <dgm:cxn modelId="{EBFCE3B4-8075-4D86-A5B0-E9FD3249216B}" type="presParOf" srcId="{85A814BE-041F-4B5A-8CDE-E953796335D2}" destId="{2F24297A-1EAB-49B1-9C79-32B0648D4677}" srcOrd="1" destOrd="0" presId="urn:microsoft.com/office/officeart/2005/8/layout/hList3"/>
    <dgm:cxn modelId="{295FC518-EE86-4646-A9F9-38C95A93F4BB}" type="presParOf" srcId="{85A814BE-041F-4B5A-8CDE-E953796335D2}" destId="{3879417C-F307-4D54-A1B9-D24911A025E2}" srcOrd="2" destOrd="0" presId="urn:microsoft.com/office/officeart/2005/8/layout/hList3"/>
    <dgm:cxn modelId="{6A3CB6E2-8490-4568-BA3C-85514CD3440A}" type="presParOf" srcId="{21502F6E-DD75-4C77-A9C0-7633E8F289E5}" destId="{1033B1B2-F57A-4FA2-AF28-FEADCD7ED97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96983-FC10-47A2-813F-9E2E962DBF4B}">
      <dsp:nvSpPr>
        <dsp:cNvPr id="0" name=""/>
        <dsp:cNvSpPr/>
      </dsp:nvSpPr>
      <dsp:spPr>
        <a:xfrm>
          <a:off x="9144000" y="3143223"/>
          <a:ext cx="7785449" cy="475770"/>
        </a:xfrm>
        <a:custGeom>
          <a:avLst/>
          <a:gdLst/>
          <a:ahLst/>
          <a:cxnLst/>
          <a:rect l="0" t="0" r="0" b="0"/>
          <a:pathLst>
            <a:path>
              <a:moveTo>
                <a:pt x="0" y="0"/>
              </a:moveTo>
              <a:lnTo>
                <a:pt x="0" y="243417"/>
              </a:lnTo>
              <a:lnTo>
                <a:pt x="7785449" y="243417"/>
              </a:lnTo>
              <a:lnTo>
                <a:pt x="7785449" y="475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DC61B-6533-4E19-B062-8A26DB219D9C}">
      <dsp:nvSpPr>
        <dsp:cNvPr id="0" name=""/>
        <dsp:cNvSpPr/>
      </dsp:nvSpPr>
      <dsp:spPr>
        <a:xfrm>
          <a:off x="9144000" y="3143223"/>
          <a:ext cx="5355189" cy="464706"/>
        </a:xfrm>
        <a:custGeom>
          <a:avLst/>
          <a:gdLst/>
          <a:ahLst/>
          <a:cxnLst/>
          <a:rect l="0" t="0" r="0" b="0"/>
          <a:pathLst>
            <a:path>
              <a:moveTo>
                <a:pt x="0" y="0"/>
              </a:moveTo>
              <a:lnTo>
                <a:pt x="0" y="232353"/>
              </a:lnTo>
              <a:lnTo>
                <a:pt x="5355189" y="232353"/>
              </a:lnTo>
              <a:lnTo>
                <a:pt x="5355189"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AE4EAD-9DC0-4078-9799-53A8DC35CB4E}">
      <dsp:nvSpPr>
        <dsp:cNvPr id="0" name=""/>
        <dsp:cNvSpPr/>
      </dsp:nvSpPr>
      <dsp:spPr>
        <a:xfrm>
          <a:off x="9144000" y="3143223"/>
          <a:ext cx="2677594" cy="464706"/>
        </a:xfrm>
        <a:custGeom>
          <a:avLst/>
          <a:gdLst/>
          <a:ahLst/>
          <a:cxnLst/>
          <a:rect l="0" t="0" r="0" b="0"/>
          <a:pathLst>
            <a:path>
              <a:moveTo>
                <a:pt x="0" y="0"/>
              </a:moveTo>
              <a:lnTo>
                <a:pt x="0" y="232353"/>
              </a:lnTo>
              <a:lnTo>
                <a:pt x="2677594" y="232353"/>
              </a:lnTo>
              <a:lnTo>
                <a:pt x="2677594"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2EE477-230B-4878-98C6-13F8FA62BA80}">
      <dsp:nvSpPr>
        <dsp:cNvPr id="0" name=""/>
        <dsp:cNvSpPr/>
      </dsp:nvSpPr>
      <dsp:spPr>
        <a:xfrm>
          <a:off x="9098280" y="3143223"/>
          <a:ext cx="91440" cy="464706"/>
        </a:xfrm>
        <a:custGeom>
          <a:avLst/>
          <a:gdLst/>
          <a:ahLst/>
          <a:cxnLst/>
          <a:rect l="0" t="0" r="0" b="0"/>
          <a:pathLst>
            <a:path>
              <a:moveTo>
                <a:pt x="45720" y="0"/>
              </a:moveTo>
              <a:lnTo>
                <a:pt x="45720"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8AA35-CAB9-4028-9501-AA7B5789DB9B}">
      <dsp:nvSpPr>
        <dsp:cNvPr id="0" name=""/>
        <dsp:cNvSpPr/>
      </dsp:nvSpPr>
      <dsp:spPr>
        <a:xfrm>
          <a:off x="5581250" y="4714374"/>
          <a:ext cx="331933" cy="2589079"/>
        </a:xfrm>
        <a:custGeom>
          <a:avLst/>
          <a:gdLst/>
          <a:ahLst/>
          <a:cxnLst/>
          <a:rect l="0" t="0" r="0" b="0"/>
          <a:pathLst>
            <a:path>
              <a:moveTo>
                <a:pt x="0" y="0"/>
              </a:moveTo>
              <a:lnTo>
                <a:pt x="0" y="2589079"/>
              </a:lnTo>
              <a:lnTo>
                <a:pt x="331933" y="25890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31DC2D-05C2-4A8F-A26E-CCA69C77AD72}">
      <dsp:nvSpPr>
        <dsp:cNvPr id="0" name=""/>
        <dsp:cNvSpPr/>
      </dsp:nvSpPr>
      <dsp:spPr>
        <a:xfrm>
          <a:off x="5581250" y="4714374"/>
          <a:ext cx="331933" cy="1017928"/>
        </a:xfrm>
        <a:custGeom>
          <a:avLst/>
          <a:gdLst/>
          <a:ahLst/>
          <a:cxnLst/>
          <a:rect l="0" t="0" r="0" b="0"/>
          <a:pathLst>
            <a:path>
              <a:moveTo>
                <a:pt x="0" y="0"/>
              </a:moveTo>
              <a:lnTo>
                <a:pt x="0" y="1017928"/>
              </a:lnTo>
              <a:lnTo>
                <a:pt x="331933" y="1017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47FF4-E418-4B4A-A0FB-3A62E5550A11}">
      <dsp:nvSpPr>
        <dsp:cNvPr id="0" name=""/>
        <dsp:cNvSpPr/>
      </dsp:nvSpPr>
      <dsp:spPr>
        <a:xfrm>
          <a:off x="6466405" y="3143223"/>
          <a:ext cx="2677594" cy="464706"/>
        </a:xfrm>
        <a:custGeom>
          <a:avLst/>
          <a:gdLst/>
          <a:ahLst/>
          <a:cxnLst/>
          <a:rect l="0" t="0" r="0" b="0"/>
          <a:pathLst>
            <a:path>
              <a:moveTo>
                <a:pt x="2677594" y="0"/>
              </a:moveTo>
              <a:lnTo>
                <a:pt x="2677594" y="232353"/>
              </a:lnTo>
              <a:lnTo>
                <a:pt x="0" y="232353"/>
              </a:lnTo>
              <a:lnTo>
                <a:pt x="0"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6EF7EF-3684-43D0-9823-2DABE85B7D3E}">
      <dsp:nvSpPr>
        <dsp:cNvPr id="0" name=""/>
        <dsp:cNvSpPr/>
      </dsp:nvSpPr>
      <dsp:spPr>
        <a:xfrm>
          <a:off x="3788810" y="3143223"/>
          <a:ext cx="5355189" cy="464706"/>
        </a:xfrm>
        <a:custGeom>
          <a:avLst/>
          <a:gdLst/>
          <a:ahLst/>
          <a:cxnLst/>
          <a:rect l="0" t="0" r="0" b="0"/>
          <a:pathLst>
            <a:path>
              <a:moveTo>
                <a:pt x="5355189" y="0"/>
              </a:moveTo>
              <a:lnTo>
                <a:pt x="5355189" y="232353"/>
              </a:lnTo>
              <a:lnTo>
                <a:pt x="0" y="232353"/>
              </a:lnTo>
              <a:lnTo>
                <a:pt x="0"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79AD5D-07EE-4452-AF67-2B11C810D304}">
      <dsp:nvSpPr>
        <dsp:cNvPr id="0" name=""/>
        <dsp:cNvSpPr/>
      </dsp:nvSpPr>
      <dsp:spPr>
        <a:xfrm>
          <a:off x="449894" y="4725438"/>
          <a:ext cx="108099" cy="1006864"/>
        </a:xfrm>
        <a:custGeom>
          <a:avLst/>
          <a:gdLst/>
          <a:ahLst/>
          <a:cxnLst/>
          <a:rect l="0" t="0" r="0" b="0"/>
          <a:pathLst>
            <a:path>
              <a:moveTo>
                <a:pt x="0" y="0"/>
              </a:moveTo>
              <a:lnTo>
                <a:pt x="0" y="1006864"/>
              </a:lnTo>
              <a:lnTo>
                <a:pt x="108099" y="10068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4254AC-F295-4C4F-8A1D-DF01B4CC5FCE}">
      <dsp:nvSpPr>
        <dsp:cNvPr id="0" name=""/>
        <dsp:cNvSpPr/>
      </dsp:nvSpPr>
      <dsp:spPr>
        <a:xfrm>
          <a:off x="1335049" y="3143223"/>
          <a:ext cx="7808950" cy="475770"/>
        </a:xfrm>
        <a:custGeom>
          <a:avLst/>
          <a:gdLst/>
          <a:ahLst/>
          <a:cxnLst/>
          <a:rect l="0" t="0" r="0" b="0"/>
          <a:pathLst>
            <a:path>
              <a:moveTo>
                <a:pt x="7808950" y="0"/>
              </a:moveTo>
              <a:lnTo>
                <a:pt x="7808950" y="243417"/>
              </a:lnTo>
              <a:lnTo>
                <a:pt x="0" y="243417"/>
              </a:lnTo>
              <a:lnTo>
                <a:pt x="0" y="475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960200-7CC7-42FD-AC13-B3F084AA5AFB}">
      <dsp:nvSpPr>
        <dsp:cNvPr id="0" name=""/>
        <dsp:cNvSpPr/>
      </dsp:nvSpPr>
      <dsp:spPr>
        <a:xfrm>
          <a:off x="8037555" y="2036779"/>
          <a:ext cx="2212888" cy="1106444"/>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ECHO MN </a:t>
          </a:r>
          <a:br>
            <a:rPr lang="en-US" sz="1200" kern="1200">
              <a:latin typeface="Canva Sans" panose="020B0604020202020204" charset="0"/>
            </a:rPr>
          </a:br>
          <a:r>
            <a:rPr lang="en-US" sz="1200" kern="1200">
              <a:latin typeface="Canva Sans" panose="020B0604020202020204" charset="0"/>
            </a:rPr>
            <a:t>(HHS-Arti Prasad)</a:t>
          </a:r>
        </a:p>
      </dsp:txBody>
      <dsp:txXfrm>
        <a:off x="8037555" y="2036779"/>
        <a:ext cx="2212888" cy="1106444"/>
      </dsp:txXfrm>
    </dsp:sp>
    <dsp:sp modelId="{0308D243-DDC9-4038-8CF6-B301ED7D8692}">
      <dsp:nvSpPr>
        <dsp:cNvPr id="0" name=""/>
        <dsp:cNvSpPr/>
      </dsp:nvSpPr>
      <dsp:spPr>
        <a:xfrm>
          <a:off x="228605" y="3618994"/>
          <a:ext cx="2212888" cy="110644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Upper Midwest Nursing Home COVID-19 </a:t>
          </a:r>
          <a:br>
            <a:rPr lang="en-US" sz="1200" kern="1200">
              <a:latin typeface="Canva Sans" panose="020B0604020202020204" charset="0"/>
            </a:rPr>
          </a:br>
          <a:r>
            <a:rPr lang="en-US" sz="1200" kern="1200">
              <a:latin typeface="Canva Sans" panose="020B0604020202020204" charset="0"/>
            </a:rPr>
            <a:t>(HCMC, UMN)</a:t>
          </a:r>
        </a:p>
      </dsp:txBody>
      <dsp:txXfrm>
        <a:off x="228605" y="3618994"/>
        <a:ext cx="2212888" cy="1106444"/>
      </dsp:txXfrm>
    </dsp:sp>
    <dsp:sp modelId="{C3A7046D-3553-4920-B113-AF6514A7E2B3}">
      <dsp:nvSpPr>
        <dsp:cNvPr id="0" name=""/>
        <dsp:cNvSpPr/>
      </dsp:nvSpPr>
      <dsp:spPr>
        <a:xfrm>
          <a:off x="557993" y="5179080"/>
          <a:ext cx="2212888" cy="110644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MN Geriatrics </a:t>
          </a:r>
          <a:br>
            <a:rPr lang="en-US" sz="1200" kern="1200">
              <a:latin typeface="Canva Sans" panose="020B0604020202020204" charset="0"/>
            </a:rPr>
          </a:br>
          <a:r>
            <a:rPr lang="en-US" sz="1200" kern="1200">
              <a:latin typeface="Canva Sans" panose="020B0604020202020204" charset="0"/>
            </a:rPr>
            <a:t>(UMN, HCMC – Emily Escue)</a:t>
          </a:r>
        </a:p>
      </dsp:txBody>
      <dsp:txXfrm>
        <a:off x="557993" y="5179080"/>
        <a:ext cx="2212888" cy="1106444"/>
      </dsp:txXfrm>
    </dsp:sp>
    <dsp:sp modelId="{6EB556A1-74FF-4700-8129-4C39B067FE3A}">
      <dsp:nvSpPr>
        <dsp:cNvPr id="0" name=""/>
        <dsp:cNvSpPr/>
      </dsp:nvSpPr>
      <dsp:spPr>
        <a:xfrm>
          <a:off x="2682366" y="3607930"/>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MN Community Collaborative on Viral Hepatitis </a:t>
          </a:r>
          <a:br>
            <a:rPr lang="en-US" sz="1200" kern="1200">
              <a:latin typeface="Canva Sans" panose="020B0604020202020204" charset="0"/>
            </a:rPr>
          </a:br>
          <a:r>
            <a:rPr lang="en-US" sz="1200" kern="1200">
              <a:latin typeface="Canva Sans" panose="020B0604020202020204" charset="0"/>
            </a:rPr>
            <a:t>(Jesse Powell)</a:t>
          </a:r>
        </a:p>
      </dsp:txBody>
      <dsp:txXfrm>
        <a:off x="2682366" y="3607930"/>
        <a:ext cx="2212888" cy="1106444"/>
      </dsp:txXfrm>
    </dsp:sp>
    <dsp:sp modelId="{F6AF2C52-9C71-456E-9220-0609D7AEFD20}">
      <dsp:nvSpPr>
        <dsp:cNvPr id="0" name=""/>
        <dsp:cNvSpPr/>
      </dsp:nvSpPr>
      <dsp:spPr>
        <a:xfrm>
          <a:off x="5359961" y="3607930"/>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Integrated Opioid and Addiction Care </a:t>
          </a:r>
          <a:br>
            <a:rPr lang="en-US" sz="1200" kern="1200">
              <a:latin typeface="Canva Sans" panose="020B0604020202020204" charset="0"/>
            </a:rPr>
          </a:br>
          <a:r>
            <a:rPr lang="en-US" sz="1200" kern="1200">
              <a:latin typeface="Canva Sans" panose="020B0604020202020204" charset="0"/>
            </a:rPr>
            <a:t>(Brian Grahan)</a:t>
          </a:r>
        </a:p>
      </dsp:txBody>
      <dsp:txXfrm>
        <a:off x="5359961" y="3607930"/>
        <a:ext cx="2212888" cy="1106444"/>
      </dsp:txXfrm>
    </dsp:sp>
    <dsp:sp modelId="{A9AADA02-96C8-4036-84E2-232A7F8F4C08}">
      <dsp:nvSpPr>
        <dsp:cNvPr id="0" name=""/>
        <dsp:cNvSpPr/>
      </dsp:nvSpPr>
      <dsp:spPr>
        <a:xfrm>
          <a:off x="5913183" y="5179080"/>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Perinatal Substance Use </a:t>
          </a:r>
          <a:br>
            <a:rPr lang="en-US" sz="1200" kern="1200">
              <a:latin typeface="Canva Sans" panose="020B0604020202020204" charset="0"/>
            </a:rPr>
          </a:br>
          <a:r>
            <a:rPr lang="en-US" sz="1200" kern="1200">
              <a:latin typeface="Canva Sans" panose="020B0604020202020204" charset="0"/>
            </a:rPr>
            <a:t>(Lauren Graber, Cresta Jones)</a:t>
          </a:r>
        </a:p>
      </dsp:txBody>
      <dsp:txXfrm>
        <a:off x="5913183" y="5179080"/>
        <a:ext cx="2212888" cy="1106444"/>
      </dsp:txXfrm>
    </dsp:sp>
    <dsp:sp modelId="{C7003B05-DFD7-41D3-9024-A1D78599DBE5}">
      <dsp:nvSpPr>
        <dsp:cNvPr id="0" name=""/>
        <dsp:cNvSpPr/>
      </dsp:nvSpPr>
      <dsp:spPr>
        <a:xfrm>
          <a:off x="5913183" y="6750231"/>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Communicate Care Fellowship for Eliminating Racism in Substance Use ECHO</a:t>
          </a:r>
          <a:br>
            <a:rPr lang="en-US" sz="1200" kern="1200">
              <a:latin typeface="Canva Sans" panose="020B0604020202020204" charset="0"/>
            </a:rPr>
          </a:br>
          <a:r>
            <a:rPr lang="en-US" sz="1200" kern="1200">
              <a:solidFill>
                <a:schemeClr val="bg1"/>
              </a:solidFill>
              <a:latin typeface="Canva Sans" panose="020B0604020202020204" charset="0"/>
            </a:rPr>
            <a:t>(Cuong Pham, Cedric Weatherspoon)</a:t>
          </a:r>
        </a:p>
      </dsp:txBody>
      <dsp:txXfrm>
        <a:off x="5913183" y="6750231"/>
        <a:ext cx="2212888" cy="1106444"/>
      </dsp:txXfrm>
    </dsp:sp>
    <dsp:sp modelId="{A37F47A9-4B1D-44AF-B94B-610D8976F8FC}">
      <dsp:nvSpPr>
        <dsp:cNvPr id="0" name=""/>
        <dsp:cNvSpPr/>
      </dsp:nvSpPr>
      <dsp:spPr>
        <a:xfrm>
          <a:off x="8037555" y="3607930"/>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Canva Sans" panose="020B0604020202020204" charset="0"/>
            </a:rPr>
            <a:t>Trauma-Informed Care </a:t>
          </a:r>
          <a:br>
            <a:rPr lang="en-US" sz="1200" kern="1200">
              <a:latin typeface="Canva Sans" panose="020B0604020202020204" charset="0"/>
            </a:rPr>
          </a:br>
          <a:r>
            <a:rPr lang="en-US" sz="1200" kern="1200">
              <a:latin typeface="Canva Sans" panose="020B0604020202020204" charset="0"/>
            </a:rPr>
            <a:t>&amp; Health Equity </a:t>
          </a:r>
          <a:br>
            <a:rPr lang="en-US" sz="1200" kern="1200">
              <a:latin typeface="Canva Sans" panose="020B0604020202020204" charset="0"/>
            </a:rPr>
          </a:br>
          <a:r>
            <a:rPr lang="en-US" sz="1200" kern="1200">
              <a:latin typeface="Canva Sans" panose="020B0604020202020204" charset="0"/>
            </a:rPr>
            <a:t>(Mitch Radin, Tegan Carr, </a:t>
          </a:r>
          <a:br>
            <a:rPr lang="en-US" sz="1200" kern="1200">
              <a:latin typeface="Canva Sans" panose="020B0604020202020204" charset="0"/>
            </a:rPr>
          </a:br>
          <a:r>
            <a:rPr lang="en-US" sz="1200" kern="1200">
              <a:latin typeface="Canva Sans" panose="020B0604020202020204" charset="0"/>
            </a:rPr>
            <a:t>&amp; Catherine Justice)</a:t>
          </a:r>
        </a:p>
      </dsp:txBody>
      <dsp:txXfrm>
        <a:off x="8037555" y="3607930"/>
        <a:ext cx="2212888" cy="1106444"/>
      </dsp:txXfrm>
    </dsp:sp>
    <dsp:sp modelId="{18BC79C4-0CAC-4059-960B-74CAD7C2AD1C}">
      <dsp:nvSpPr>
        <dsp:cNvPr id="0" name=""/>
        <dsp:cNvSpPr/>
      </dsp:nvSpPr>
      <dsp:spPr>
        <a:xfrm>
          <a:off x="10715150" y="3607930"/>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Integrative Pain Care</a:t>
          </a:r>
          <a:br>
            <a:rPr lang="en-US" sz="1200" kern="1200">
              <a:latin typeface="Canva Sans" panose="020B0604020202020204" charset="0"/>
            </a:rPr>
          </a:br>
          <a:r>
            <a:rPr lang="en-US" sz="1200" kern="1200">
              <a:latin typeface="Canva Sans" panose="020B0604020202020204" charset="0"/>
            </a:rPr>
            <a:t>(Susan Haddow, Kate Shafto, &amp;  Catherine Justice)</a:t>
          </a:r>
        </a:p>
      </dsp:txBody>
      <dsp:txXfrm>
        <a:off x="10715150" y="3607930"/>
        <a:ext cx="2212888" cy="1106444"/>
      </dsp:txXfrm>
    </dsp:sp>
    <dsp:sp modelId="{43501F1E-3F23-4D70-A85F-35DD1F0FDF9F}">
      <dsp:nvSpPr>
        <dsp:cNvPr id="0" name=""/>
        <dsp:cNvSpPr/>
      </dsp:nvSpPr>
      <dsp:spPr>
        <a:xfrm>
          <a:off x="13392745" y="3607930"/>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Peer Recovery Support Training</a:t>
          </a:r>
          <a:br>
            <a:rPr lang="en-US" sz="1200" kern="1200">
              <a:latin typeface="Canva Sans" panose="020B0604020202020204" charset="0"/>
            </a:rPr>
          </a:br>
          <a:r>
            <a:rPr lang="en-US" sz="1200" kern="1200">
              <a:latin typeface="Canva Sans" panose="020B0604020202020204" charset="0"/>
            </a:rPr>
            <a:t>(Cole </a:t>
          </a:r>
          <a:r>
            <a:rPr lang="en-US" sz="1200" kern="1200" err="1">
              <a:latin typeface="Canva Sans" panose="020B0604020202020204" charset="0"/>
            </a:rPr>
            <a:t>Pueringer</a:t>
          </a:r>
          <a:r>
            <a:rPr lang="en-US" sz="1200" kern="1200">
              <a:latin typeface="Canva Sans" panose="020B0604020202020204" charset="0"/>
            </a:rPr>
            <a:t>, Catherine Justice, DPT, &amp; Caddy Frink)</a:t>
          </a:r>
        </a:p>
      </dsp:txBody>
      <dsp:txXfrm>
        <a:off x="13392745" y="3607930"/>
        <a:ext cx="2212888" cy="1106444"/>
      </dsp:txXfrm>
    </dsp:sp>
    <dsp:sp modelId="{0E57842B-C94F-4A91-9989-594907AF786D}">
      <dsp:nvSpPr>
        <dsp:cNvPr id="0" name=""/>
        <dsp:cNvSpPr/>
      </dsp:nvSpPr>
      <dsp:spPr>
        <a:xfrm>
          <a:off x="15823005" y="3618994"/>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Community Health Worker Training </a:t>
          </a:r>
          <a:br>
            <a:rPr lang="en-US" sz="1200" kern="1200">
              <a:latin typeface="Canva Sans" panose="020B0604020202020204" charset="0"/>
            </a:rPr>
          </a:br>
          <a:r>
            <a:rPr lang="en-US" sz="1200" kern="1200">
              <a:latin typeface="Canva Sans" panose="020B0604020202020204" charset="0"/>
            </a:rPr>
            <a:t>(Cole Pueringer, Catherine Justice, DPT, &amp; Angela Fields)</a:t>
          </a:r>
        </a:p>
      </dsp:txBody>
      <dsp:txXfrm>
        <a:off x="15823005" y="3618994"/>
        <a:ext cx="2212888" cy="1106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F24ED-FEF9-4B01-AA5C-B9A4825767A3}">
      <dsp:nvSpPr>
        <dsp:cNvPr id="0" name=""/>
        <dsp:cNvSpPr/>
      </dsp:nvSpPr>
      <dsp:spPr>
        <a:xfrm>
          <a:off x="1768322" y="567"/>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What is the Integrative Health capacity in your community? </a:t>
          </a:r>
        </a:p>
      </dsp:txBody>
      <dsp:txXfrm>
        <a:off x="1768322" y="567"/>
        <a:ext cx="4879290" cy="2927574"/>
      </dsp:txXfrm>
    </dsp:sp>
    <dsp:sp modelId="{939DB32B-051D-4517-B8ED-6261D7616F6A}">
      <dsp:nvSpPr>
        <dsp:cNvPr id="0" name=""/>
        <dsp:cNvSpPr/>
      </dsp:nvSpPr>
      <dsp:spPr>
        <a:xfrm>
          <a:off x="7135541" y="567"/>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Where and how could the ECHO model be helpful for you? </a:t>
          </a:r>
        </a:p>
      </dsp:txBody>
      <dsp:txXfrm>
        <a:off x="7135541" y="567"/>
        <a:ext cx="4879290" cy="2927574"/>
      </dsp:txXfrm>
    </dsp:sp>
    <dsp:sp modelId="{267BE86C-1007-4433-9E97-7773A4D415A9}">
      <dsp:nvSpPr>
        <dsp:cNvPr id="0" name=""/>
        <dsp:cNvSpPr/>
      </dsp:nvSpPr>
      <dsp:spPr>
        <a:xfrm>
          <a:off x="1768322" y="3416071"/>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If you could wave a </a:t>
          </a:r>
          <a:r>
            <a:rPr lang="en-US" sz="2800" kern="1200">
              <a:latin typeface="Calibri"/>
            </a:rPr>
            <a:t>wand</a:t>
          </a:r>
          <a:r>
            <a:rPr lang="en-US" sz="2800" kern="1200"/>
            <a:t> and spread knowledge – what knowledge would you want to spread? </a:t>
          </a:r>
        </a:p>
        <a:p>
          <a:pPr marL="228600" lvl="1" indent="-228600" algn="l" defTabSz="977900">
            <a:lnSpc>
              <a:spcPct val="90000"/>
            </a:lnSpc>
            <a:spcBef>
              <a:spcPct val="0"/>
            </a:spcBef>
            <a:spcAft>
              <a:spcPct val="15000"/>
            </a:spcAft>
            <a:buChar char="•"/>
          </a:pPr>
          <a:r>
            <a:rPr lang="en-US" sz="2200" kern="1200"/>
            <a:t>What are the things that your colleagues could address if they had more information/knowledge? </a:t>
          </a:r>
        </a:p>
      </dsp:txBody>
      <dsp:txXfrm>
        <a:off x="1768322" y="3416071"/>
        <a:ext cx="4879290" cy="2927574"/>
      </dsp:txXfrm>
    </dsp:sp>
    <dsp:sp modelId="{4A9F8239-E152-4B88-AD6F-AF6B79AC86F7}">
      <dsp:nvSpPr>
        <dsp:cNvPr id="0" name=""/>
        <dsp:cNvSpPr/>
      </dsp:nvSpPr>
      <dsp:spPr>
        <a:xfrm>
          <a:off x="7135541" y="3416071"/>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What IH services are or are not available for your community (barriers of finance, geography, knowledge, etc.)?</a:t>
          </a:r>
        </a:p>
      </dsp:txBody>
      <dsp:txXfrm>
        <a:off x="7135541" y="3416071"/>
        <a:ext cx="4879290" cy="2927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8D6A1-8700-436F-8250-23EA2CC7867E}">
      <dsp:nvSpPr>
        <dsp:cNvPr id="0" name=""/>
        <dsp:cNvSpPr/>
      </dsp:nvSpPr>
      <dsp:spPr>
        <a:xfrm>
          <a:off x="753089" y="0"/>
          <a:ext cx="8535014" cy="722179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338F2-C82E-4251-BB63-051EDC6D3F90}">
      <dsp:nvSpPr>
        <dsp:cNvPr id="0" name=""/>
        <dsp:cNvSpPr/>
      </dsp:nvSpPr>
      <dsp:spPr>
        <a:xfrm>
          <a:off x="1574" y="2166537"/>
          <a:ext cx="3137804" cy="2888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rPr>
            <a:t>Pick a topic</a:t>
          </a:r>
          <a:endParaRPr lang="en-US" sz="4000" kern="1200"/>
        </a:p>
      </dsp:txBody>
      <dsp:txXfrm>
        <a:off x="142589" y="2307552"/>
        <a:ext cx="2855774" cy="2606686"/>
      </dsp:txXfrm>
    </dsp:sp>
    <dsp:sp modelId="{F17021A6-20ED-4F9C-8D10-0032C33AEFF0}">
      <dsp:nvSpPr>
        <dsp:cNvPr id="0" name=""/>
        <dsp:cNvSpPr/>
      </dsp:nvSpPr>
      <dsp:spPr>
        <a:xfrm>
          <a:off x="3451694" y="2166537"/>
          <a:ext cx="3137804" cy="2888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rPr>
            <a:t>Mission Statement </a:t>
          </a:r>
          <a:endParaRPr lang="en-US" sz="4000" kern="1200"/>
        </a:p>
      </dsp:txBody>
      <dsp:txXfrm>
        <a:off x="3592709" y="2307552"/>
        <a:ext cx="2855774" cy="2606686"/>
      </dsp:txXfrm>
    </dsp:sp>
    <dsp:sp modelId="{130FFE41-54EA-41DC-BEB4-46E160443914}">
      <dsp:nvSpPr>
        <dsp:cNvPr id="0" name=""/>
        <dsp:cNvSpPr/>
      </dsp:nvSpPr>
      <dsp:spPr>
        <a:xfrm>
          <a:off x="6901815" y="2166537"/>
          <a:ext cx="3137804" cy="2888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rPr>
            <a:t>Sample Curriculum*</a:t>
          </a:r>
          <a:endParaRPr lang="en-US" sz="4000" kern="1200"/>
        </a:p>
      </dsp:txBody>
      <dsp:txXfrm>
        <a:off x="7042830" y="2307552"/>
        <a:ext cx="2855774" cy="26066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AA05C-B6BA-4FEA-B978-3A4452FCD9A1}">
      <dsp:nvSpPr>
        <dsp:cNvPr id="0" name=""/>
        <dsp:cNvSpPr/>
      </dsp:nvSpPr>
      <dsp:spPr>
        <a:xfrm>
          <a:off x="4962399" y="642"/>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kern="1200">
              <a:solidFill>
                <a:srgbClr val="000000"/>
              </a:solidFill>
              <a:latin typeface="Calibri"/>
            </a:rPr>
            <a:t>Timing </a:t>
          </a:r>
          <a:endParaRPr lang="en-US" sz="4600" kern="1200">
            <a:latin typeface="Calibri"/>
          </a:endParaRPr>
        </a:p>
      </dsp:txBody>
      <dsp:txXfrm>
        <a:off x="5051080" y="89323"/>
        <a:ext cx="2617481" cy="1639286"/>
      </dsp:txXfrm>
    </dsp:sp>
    <dsp:sp modelId="{89C4E5BD-3FB9-4422-A611-03DB3219C023}">
      <dsp:nvSpPr>
        <dsp:cNvPr id="0" name=""/>
        <dsp:cNvSpPr/>
      </dsp:nvSpPr>
      <dsp:spPr>
        <a:xfrm>
          <a:off x="3358865" y="908966"/>
          <a:ext cx="6001910" cy="6001910"/>
        </a:xfrm>
        <a:custGeom>
          <a:avLst/>
          <a:gdLst/>
          <a:ahLst/>
          <a:cxnLst/>
          <a:rect l="0" t="0" r="0" b="0"/>
          <a:pathLst>
            <a:path>
              <a:moveTo>
                <a:pt x="4418503" y="355905"/>
              </a:moveTo>
              <a:arcTo wR="3000955" hR="3000955" stAng="1789127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10144B-1405-4C94-A457-A6B7D1839D70}">
      <dsp:nvSpPr>
        <dsp:cNvPr id="0" name=""/>
        <dsp:cNvSpPr/>
      </dsp:nvSpPr>
      <dsp:spPr>
        <a:xfrm>
          <a:off x="7963354" y="3001597"/>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kern="1200">
              <a:solidFill>
                <a:srgbClr val="000000"/>
              </a:solidFill>
              <a:latin typeface="Calibri"/>
            </a:rPr>
            <a:t>Spokes </a:t>
          </a:r>
          <a:endParaRPr lang="en-US" sz="4600" kern="1200">
            <a:latin typeface="Calibri"/>
          </a:endParaRPr>
        </a:p>
      </dsp:txBody>
      <dsp:txXfrm>
        <a:off x="8052035" y="3090278"/>
        <a:ext cx="2617481" cy="1639286"/>
      </dsp:txXfrm>
    </dsp:sp>
    <dsp:sp modelId="{4E9FDA21-317B-4738-A16A-27FC208D11F6}">
      <dsp:nvSpPr>
        <dsp:cNvPr id="0" name=""/>
        <dsp:cNvSpPr/>
      </dsp:nvSpPr>
      <dsp:spPr>
        <a:xfrm>
          <a:off x="3358865" y="908966"/>
          <a:ext cx="6001910" cy="6001910"/>
        </a:xfrm>
        <a:custGeom>
          <a:avLst/>
          <a:gdLst/>
          <a:ahLst/>
          <a:cxnLst/>
          <a:rect l="0" t="0" r="0" b="0"/>
          <a:pathLst>
            <a:path>
              <a:moveTo>
                <a:pt x="5854163" y="3930972"/>
              </a:moveTo>
              <a:arcTo wR="3000955" hR="3000955" stAng="108321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764085-1C63-4937-97C2-0A76410DEBD0}">
      <dsp:nvSpPr>
        <dsp:cNvPr id="0" name=""/>
        <dsp:cNvSpPr/>
      </dsp:nvSpPr>
      <dsp:spPr>
        <a:xfrm>
          <a:off x="4962399" y="6002553"/>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rtl="0">
            <a:lnSpc>
              <a:spcPct val="90000"/>
            </a:lnSpc>
            <a:spcBef>
              <a:spcPct val="0"/>
            </a:spcBef>
            <a:spcAft>
              <a:spcPct val="35000"/>
            </a:spcAft>
            <a:buNone/>
          </a:pPr>
          <a:r>
            <a:rPr lang="en-US" sz="4600" kern="1200">
              <a:solidFill>
                <a:srgbClr val="000000"/>
              </a:solidFill>
              <a:latin typeface="Calibri"/>
            </a:rPr>
            <a:t>CME/CE</a:t>
          </a:r>
          <a:r>
            <a:rPr lang="en-US" sz="4600" kern="1200">
              <a:latin typeface="Calibri"/>
            </a:rPr>
            <a:t>  </a:t>
          </a:r>
        </a:p>
      </dsp:txBody>
      <dsp:txXfrm>
        <a:off x="5051080" y="6091234"/>
        <a:ext cx="2617481" cy="1639286"/>
      </dsp:txXfrm>
    </dsp:sp>
    <dsp:sp modelId="{9282E07F-1CD7-4A58-B160-A03B6AE106B6}">
      <dsp:nvSpPr>
        <dsp:cNvPr id="0" name=""/>
        <dsp:cNvSpPr/>
      </dsp:nvSpPr>
      <dsp:spPr>
        <a:xfrm>
          <a:off x="3358865" y="908966"/>
          <a:ext cx="6001910" cy="6001910"/>
        </a:xfrm>
        <a:custGeom>
          <a:avLst/>
          <a:gdLst/>
          <a:ahLst/>
          <a:cxnLst/>
          <a:rect l="0" t="0" r="0" b="0"/>
          <a:pathLst>
            <a:path>
              <a:moveTo>
                <a:pt x="1583406" y="5646004"/>
              </a:moveTo>
              <a:arcTo wR="3000955" hR="3000955" stAng="709127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B57F9F-F687-4B5C-9DAB-B62ECFF71441}">
      <dsp:nvSpPr>
        <dsp:cNvPr id="0" name=""/>
        <dsp:cNvSpPr/>
      </dsp:nvSpPr>
      <dsp:spPr>
        <a:xfrm>
          <a:off x="1961444" y="3001597"/>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kern="1200">
              <a:solidFill>
                <a:srgbClr val="000000"/>
              </a:solidFill>
              <a:latin typeface="Calibri"/>
            </a:rPr>
            <a:t>ECHO format </a:t>
          </a:r>
          <a:endParaRPr lang="en-US" sz="4600" kern="1200">
            <a:latin typeface="Calibri"/>
          </a:endParaRPr>
        </a:p>
      </dsp:txBody>
      <dsp:txXfrm>
        <a:off x="2050125" y="3090278"/>
        <a:ext cx="2617481" cy="1639286"/>
      </dsp:txXfrm>
    </dsp:sp>
    <dsp:sp modelId="{23EA3FE5-C3E7-4744-A3F5-DE810EC8C2A9}">
      <dsp:nvSpPr>
        <dsp:cNvPr id="0" name=""/>
        <dsp:cNvSpPr/>
      </dsp:nvSpPr>
      <dsp:spPr>
        <a:xfrm>
          <a:off x="3358865" y="908966"/>
          <a:ext cx="6001910" cy="6001910"/>
        </a:xfrm>
        <a:custGeom>
          <a:avLst/>
          <a:gdLst/>
          <a:ahLst/>
          <a:cxnLst/>
          <a:rect l="0" t="0" r="0" b="0"/>
          <a:pathLst>
            <a:path>
              <a:moveTo>
                <a:pt x="147746" y="2070937"/>
              </a:moveTo>
              <a:arcTo wR="3000955" hR="3000955" stAng="1188321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7E662-CE2D-4646-9233-F75E6DF88C6F}">
      <dsp:nvSpPr>
        <dsp:cNvPr id="0" name=""/>
        <dsp:cNvSpPr/>
      </dsp:nvSpPr>
      <dsp:spPr>
        <a:xfrm>
          <a:off x="1914960" y="145817"/>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EACBB8-6D7E-45CB-A00D-DA67C44F129F}">
      <dsp:nvSpPr>
        <dsp:cNvPr id="0" name=""/>
        <dsp:cNvSpPr/>
      </dsp:nvSpPr>
      <dsp:spPr>
        <a:xfrm>
          <a:off x="2236564" y="467420"/>
          <a:ext cx="888239" cy="888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30865-3606-4CCC-9D9D-3B04EE85B140}">
      <dsp:nvSpPr>
        <dsp:cNvPr id="0" name=""/>
        <dsp:cNvSpPr/>
      </dsp:nvSpPr>
      <dsp:spPr>
        <a:xfrm>
          <a:off x="3774574" y="145817"/>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Attendance</a:t>
          </a:r>
        </a:p>
      </dsp:txBody>
      <dsp:txXfrm>
        <a:off x="3774574" y="145817"/>
        <a:ext cx="3609839" cy="1531447"/>
      </dsp:txXfrm>
    </dsp:sp>
    <dsp:sp modelId="{64995551-65D2-46FB-9D80-C23D7A33AEDF}">
      <dsp:nvSpPr>
        <dsp:cNvPr id="0" name=""/>
        <dsp:cNvSpPr/>
      </dsp:nvSpPr>
      <dsp:spPr>
        <a:xfrm>
          <a:off x="8013401" y="145817"/>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3911A-BDFB-45D0-AF9E-E5E196544089}">
      <dsp:nvSpPr>
        <dsp:cNvPr id="0" name=""/>
        <dsp:cNvSpPr/>
      </dsp:nvSpPr>
      <dsp:spPr>
        <a:xfrm>
          <a:off x="8335005" y="467420"/>
          <a:ext cx="888239" cy="888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023452-CD78-4382-88EC-3BA58AE5A584}">
      <dsp:nvSpPr>
        <dsp:cNvPr id="0" name=""/>
        <dsp:cNvSpPr/>
      </dsp:nvSpPr>
      <dsp:spPr>
        <a:xfrm>
          <a:off x="9873015" y="145817"/>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Geographical reach</a:t>
          </a:r>
        </a:p>
      </dsp:txBody>
      <dsp:txXfrm>
        <a:off x="9873015" y="145817"/>
        <a:ext cx="3609839" cy="1531447"/>
      </dsp:txXfrm>
    </dsp:sp>
    <dsp:sp modelId="{87E1A412-94AA-46E6-8659-26DC711B1DF4}">
      <dsp:nvSpPr>
        <dsp:cNvPr id="0" name=""/>
        <dsp:cNvSpPr/>
      </dsp:nvSpPr>
      <dsp:spPr>
        <a:xfrm>
          <a:off x="1914960" y="2935772"/>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427A52-A2BD-43AB-9949-25DB740D1462}">
      <dsp:nvSpPr>
        <dsp:cNvPr id="0" name=""/>
        <dsp:cNvSpPr/>
      </dsp:nvSpPr>
      <dsp:spPr>
        <a:xfrm>
          <a:off x="2236564" y="3257376"/>
          <a:ext cx="888239" cy="888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084C81-5384-4E10-9E4B-54D3E0EC15BF}">
      <dsp:nvSpPr>
        <dsp:cNvPr id="0" name=""/>
        <dsp:cNvSpPr/>
      </dsp:nvSpPr>
      <dsp:spPr>
        <a:xfrm>
          <a:off x="3774574" y="2935772"/>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Engagement of spokes</a:t>
          </a:r>
        </a:p>
      </dsp:txBody>
      <dsp:txXfrm>
        <a:off x="3774574" y="2935772"/>
        <a:ext cx="3609839" cy="1531447"/>
      </dsp:txXfrm>
    </dsp:sp>
    <dsp:sp modelId="{70F28C4A-BEFA-4834-BEE8-380D4D155B66}">
      <dsp:nvSpPr>
        <dsp:cNvPr id="0" name=""/>
        <dsp:cNvSpPr/>
      </dsp:nvSpPr>
      <dsp:spPr>
        <a:xfrm>
          <a:off x="8013401" y="2935772"/>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FA792-DE0C-46B5-99F3-561C50D80F4C}">
      <dsp:nvSpPr>
        <dsp:cNvPr id="0" name=""/>
        <dsp:cNvSpPr/>
      </dsp:nvSpPr>
      <dsp:spPr>
        <a:xfrm>
          <a:off x="8335005" y="3257376"/>
          <a:ext cx="888239" cy="8882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C61CF-622D-46E2-BB80-1B870E5E9C14}">
      <dsp:nvSpPr>
        <dsp:cNvPr id="0" name=""/>
        <dsp:cNvSpPr/>
      </dsp:nvSpPr>
      <dsp:spPr>
        <a:xfrm>
          <a:off x="9873015" y="2935772"/>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ECHO team experience</a:t>
          </a:r>
        </a:p>
      </dsp:txBody>
      <dsp:txXfrm>
        <a:off x="9873015" y="2935772"/>
        <a:ext cx="3609839" cy="1531447"/>
      </dsp:txXfrm>
    </dsp:sp>
    <dsp:sp modelId="{DF5EACD4-7DE6-42D2-B56F-17DDFB5D7E4B}">
      <dsp:nvSpPr>
        <dsp:cNvPr id="0" name=""/>
        <dsp:cNvSpPr/>
      </dsp:nvSpPr>
      <dsp:spPr>
        <a:xfrm>
          <a:off x="1914960" y="5725728"/>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EDCF7E-0256-478E-859F-7EEEAC92AC91}">
      <dsp:nvSpPr>
        <dsp:cNvPr id="0" name=""/>
        <dsp:cNvSpPr/>
      </dsp:nvSpPr>
      <dsp:spPr>
        <a:xfrm>
          <a:off x="2236564" y="6047332"/>
          <a:ext cx="888239" cy="8882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C3F282-BBEB-4903-B0DD-E34F3A3D8EC2}">
      <dsp:nvSpPr>
        <dsp:cNvPr id="0" name=""/>
        <dsp:cNvSpPr/>
      </dsp:nvSpPr>
      <dsp:spPr>
        <a:xfrm>
          <a:off x="3774574" y="5725728"/>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Research outcomes </a:t>
          </a:r>
        </a:p>
      </dsp:txBody>
      <dsp:txXfrm>
        <a:off x="3774574" y="5725728"/>
        <a:ext cx="3609839" cy="15314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7C737-7699-4B2A-99B9-E2261843C5B7}">
      <dsp:nvSpPr>
        <dsp:cNvPr id="0" name=""/>
        <dsp:cNvSpPr/>
      </dsp:nvSpPr>
      <dsp:spPr>
        <a:xfrm>
          <a:off x="0" y="0"/>
          <a:ext cx="12025781" cy="2061795"/>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Calibri"/>
            </a:rPr>
            <a:t>All teach, All learn</a:t>
          </a:r>
          <a:endParaRPr lang="en-US" sz="6500" kern="1200"/>
        </a:p>
      </dsp:txBody>
      <dsp:txXfrm>
        <a:off x="0" y="0"/>
        <a:ext cx="12025781" cy="2061795"/>
      </dsp:txXfrm>
    </dsp:sp>
    <dsp:sp modelId="{68AFCD57-A844-4415-A568-A4499FBFF5E0}">
      <dsp:nvSpPr>
        <dsp:cNvPr id="0" name=""/>
        <dsp:cNvSpPr/>
      </dsp:nvSpPr>
      <dsp:spPr>
        <a:xfrm>
          <a:off x="5871" y="2061795"/>
          <a:ext cx="4004679" cy="43297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a:latin typeface="Calibri"/>
            </a:rPr>
            <a:t>Team derief, review feedback, adapt process </a:t>
          </a:r>
          <a:endParaRPr lang="en-US" sz="5200" kern="1200"/>
        </a:p>
      </dsp:txBody>
      <dsp:txXfrm>
        <a:off x="5871" y="2061795"/>
        <a:ext cx="4004679" cy="4329769"/>
      </dsp:txXfrm>
    </dsp:sp>
    <dsp:sp modelId="{2F24297A-1EAB-49B1-9C79-32B0648D4677}">
      <dsp:nvSpPr>
        <dsp:cNvPr id="0" name=""/>
        <dsp:cNvSpPr/>
      </dsp:nvSpPr>
      <dsp:spPr>
        <a:xfrm>
          <a:off x="4010550" y="2061795"/>
          <a:ext cx="4004679" cy="43297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a:latin typeface="Calibri"/>
            </a:rPr>
            <a:t>Dry run w/ presenters, preview of cases</a:t>
          </a:r>
          <a:endParaRPr lang="en-US" sz="5200" kern="1200"/>
        </a:p>
      </dsp:txBody>
      <dsp:txXfrm>
        <a:off x="4010550" y="2061795"/>
        <a:ext cx="4004679" cy="4329769"/>
      </dsp:txXfrm>
    </dsp:sp>
    <dsp:sp modelId="{3879417C-F307-4D54-A1B9-D24911A025E2}">
      <dsp:nvSpPr>
        <dsp:cNvPr id="0" name=""/>
        <dsp:cNvSpPr/>
      </dsp:nvSpPr>
      <dsp:spPr>
        <a:xfrm>
          <a:off x="8015230" y="2061795"/>
          <a:ext cx="4004679" cy="43297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a:latin typeface="Calibri"/>
            </a:rPr>
            <a:t>Shared responsibility for engaging participants</a:t>
          </a:r>
          <a:endParaRPr lang="en-US" sz="5200" kern="1200"/>
        </a:p>
      </dsp:txBody>
      <dsp:txXfrm>
        <a:off x="8015230" y="2061795"/>
        <a:ext cx="4004679" cy="4329769"/>
      </dsp:txXfrm>
    </dsp:sp>
    <dsp:sp modelId="{1033B1B2-F57A-4FA2-AF28-FEADCD7ED979}">
      <dsp:nvSpPr>
        <dsp:cNvPr id="0" name=""/>
        <dsp:cNvSpPr/>
      </dsp:nvSpPr>
      <dsp:spPr>
        <a:xfrm>
          <a:off x="0" y="6391564"/>
          <a:ext cx="12025781" cy="481085"/>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 to present – quick intro for each team member</a:t>
            </a:r>
          </a:p>
          <a:p>
            <a:r>
              <a:rPr lang="en-US" dirty="0">
                <a:ea typeface="Calibri"/>
                <a:cs typeface="Calibri"/>
              </a:rPr>
              <a:t>What our training and certifications are </a:t>
            </a:r>
          </a:p>
          <a:p>
            <a:r>
              <a:rPr lang="en-US" dirty="0">
                <a:ea typeface="Calibri"/>
                <a:cs typeface="Calibri"/>
              </a:rPr>
              <a:t>Name our bias – we are all ECHO devotees!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35287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10"/>
          </p:nvPr>
        </p:nvSpPr>
        <p:spPr/>
        <p:txBody>
          <a:bodyPr/>
          <a:lstStyle/>
          <a:p>
            <a:fld id="{0E0579D2-C235-4ED6-AECE-F4AE1A05BE8B}" type="slidenum">
              <a:rPr lang="en-US" smtClean="0"/>
              <a:t>10</a:t>
            </a:fld>
            <a:endParaRPr lang="en-US"/>
          </a:p>
        </p:txBody>
      </p:sp>
    </p:spTree>
    <p:extLst>
      <p:ext uri="{BB962C8B-B14F-4D97-AF65-F5344CB8AC3E}">
        <p14:creationId xmlns:p14="http://schemas.microsoft.com/office/powerpoint/2010/main" val="406403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pPr defTabSz="931774">
              <a:defRPr/>
            </a:pPr>
            <a:r>
              <a:rPr lang="en-US"/>
              <a:t>Dr Prasad</a:t>
            </a:r>
          </a:p>
          <a:p>
            <a:pPr defTabSz="931774">
              <a:defRPr/>
            </a:pPr>
            <a:r>
              <a:rPr lang="en-US"/>
              <a:t>Learning Loops means they will learn from experts, from each other and then learning by doing to become expert themselves</a:t>
            </a:r>
            <a:endParaRPr lang="en-US">
              <a:ea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2DFB21-4857-4A66-8E76-02B6326333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5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t>Dr Prasad</a:t>
            </a:r>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26330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10"/>
          </p:nvPr>
        </p:nvSpPr>
        <p:spPr/>
        <p:txBody>
          <a:bodyPr/>
          <a:lstStyle/>
          <a:p>
            <a:fld id="{62FB6219-A6D1-4830-B80F-C8D21285029F}" type="slidenum">
              <a:rPr lang="en-US" smtClean="0"/>
              <a:t>13</a:t>
            </a:fld>
            <a:endParaRPr lang="en-US"/>
          </a:p>
        </p:txBody>
      </p:sp>
      <p:sp>
        <p:nvSpPr>
          <p:cNvPr id="5" name="Date Placeholder 4"/>
          <p:cNvSpPr>
            <a:spLocks noGrp="1"/>
          </p:cNvSpPr>
          <p:nvPr>
            <p:ph type="dt" idx="11"/>
          </p:nvPr>
        </p:nvSpPr>
        <p:spPr/>
        <p:txBody>
          <a:bodyPr/>
          <a:lstStyle/>
          <a:p>
            <a:r>
              <a:rPr lang="en-US"/>
              <a:t>04/26/2018</a:t>
            </a:r>
          </a:p>
        </p:txBody>
      </p:sp>
      <p:sp>
        <p:nvSpPr>
          <p:cNvPr id="6" name="Footer Placeholder 5"/>
          <p:cNvSpPr>
            <a:spLocks noGrp="1"/>
          </p:cNvSpPr>
          <p:nvPr>
            <p:ph type="ftr" sz="quarter" idx="12"/>
          </p:nvPr>
        </p:nvSpPr>
        <p:spPr/>
        <p:txBody>
          <a:bodyPr/>
          <a:lstStyle/>
          <a:p>
            <a:r>
              <a:rPr lang="en-US"/>
              <a:t>Integrated Opioid and Addiction Care                 PROJECT ECHO</a:t>
            </a:r>
          </a:p>
        </p:txBody>
      </p:sp>
      <p:sp>
        <p:nvSpPr>
          <p:cNvPr id="7" name="Header Placeholder 6"/>
          <p:cNvSpPr>
            <a:spLocks noGrp="1"/>
          </p:cNvSpPr>
          <p:nvPr>
            <p:ph type="hdr" sz="quarter" idx="13"/>
          </p:nvPr>
        </p:nvSpPr>
        <p:spPr/>
        <p:txBody>
          <a:bodyPr/>
          <a:lstStyle/>
          <a:p>
            <a:r>
              <a:rPr lang="en-US"/>
              <a:t>Hennepin Healthcare Systems</a:t>
            </a:r>
          </a:p>
        </p:txBody>
      </p:sp>
    </p:spTree>
    <p:extLst>
      <p:ext uri="{BB962C8B-B14F-4D97-AF65-F5344CB8AC3E}">
        <p14:creationId xmlns:p14="http://schemas.microsoft.com/office/powerpoint/2010/main" val="282158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140856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51213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95115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2396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61007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62972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Arti</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89080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45997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92538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t>Dr Prasad</a:t>
            </a:r>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0914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t>Dr Prasad</a:t>
            </a:r>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95144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Sue</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378940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Kate</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883442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Cat</a:t>
            </a:r>
            <a:endParaRPr lang="en-US"/>
          </a:p>
          <a:p>
            <a:endParaRPr lang="en-US"/>
          </a:p>
          <a:p>
            <a:r>
              <a:rPr lang="en-US"/>
              <a:t>Sample Topics:</a:t>
            </a:r>
            <a:endParaRPr lang="en-US">
              <a:ea typeface="Calibri"/>
              <a:cs typeface="Calibri"/>
            </a:endParaRPr>
          </a:p>
          <a:p>
            <a:r>
              <a:rPr lang="en-US"/>
              <a:t>DM</a:t>
            </a:r>
            <a:endParaRPr lang="en-US">
              <a:ea typeface="Calibri"/>
              <a:cs typeface="Calibri"/>
            </a:endParaRPr>
          </a:p>
          <a:p>
            <a:r>
              <a:rPr lang="en-US"/>
              <a:t>CA</a:t>
            </a:r>
            <a:endParaRPr lang="en-US">
              <a:ea typeface="Calibri"/>
              <a:cs typeface="Calibri"/>
            </a:endParaRPr>
          </a:p>
          <a:p>
            <a:r>
              <a:rPr lang="en-US"/>
              <a:t>Weight Management</a:t>
            </a:r>
            <a:endParaRPr lang="en-US">
              <a:ea typeface="Calibri"/>
              <a:cs typeface="Calibri"/>
            </a:endParaRPr>
          </a:p>
          <a:p>
            <a:r>
              <a:rPr lang="en-US"/>
              <a:t>CVD</a:t>
            </a:r>
            <a:endParaRPr lang="en-US">
              <a:ea typeface="Calibri"/>
              <a:cs typeface="Calibri"/>
            </a:endParaRPr>
          </a:p>
          <a:p>
            <a:r>
              <a:rPr lang="en-US"/>
              <a:t>Stress Management</a:t>
            </a:r>
            <a:endParaRPr lang="en-US">
              <a:ea typeface="Calibri"/>
              <a:cs typeface="Calibri"/>
            </a:endParaRPr>
          </a:p>
          <a:p>
            <a:r>
              <a:rPr lang="en-US"/>
              <a:t>Nutrition</a:t>
            </a:r>
            <a:endParaRPr lang="en-US">
              <a:ea typeface="Calibri"/>
              <a:cs typeface="Calibri"/>
            </a:endParaRPr>
          </a:p>
          <a:p>
            <a:r>
              <a:rPr lang="en-US"/>
              <a:t>etc.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458DB-851E-1FCC-3750-244401B2F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886C6-BE02-DCC7-D172-E4FF7634CAA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47B27186-28C7-9A1C-0919-6445DD7AF818}"/>
              </a:ext>
            </a:extLst>
          </p:cNvPr>
          <p:cNvSpPr>
            <a:spLocks noGrp="1"/>
          </p:cNvSpPr>
          <p:nvPr>
            <p:ph type="body" idx="1"/>
            <p:custDataLst>
              <p:tags r:id="rId1"/>
            </p:custDataLst>
          </p:nvPr>
        </p:nvSpPr>
        <p:spPr/>
        <p:txBody>
          <a:bodyPr/>
          <a:lstStyle/>
          <a:p>
            <a:r>
              <a:rPr lang="en-US">
                <a:ea typeface="Calibri"/>
                <a:cs typeface="Calibri"/>
              </a:rPr>
              <a:t>Cat</a:t>
            </a:r>
            <a:endParaRPr lang="en-US"/>
          </a:p>
        </p:txBody>
      </p:sp>
      <p:sp>
        <p:nvSpPr>
          <p:cNvPr id="4" name="Slide Number Placeholder 3">
            <a:extLst>
              <a:ext uri="{FF2B5EF4-FFF2-40B4-BE49-F238E27FC236}">
                <a16:creationId xmlns:a16="http://schemas.microsoft.com/office/drawing/2014/main" id="{0353F6D9-07AD-345C-3476-7AEBC07BA1CD}"/>
              </a:ext>
            </a:extLst>
          </p:cNvPr>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750541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err="1">
                <a:ea typeface="Calibri"/>
                <a:cs typeface="Calibri"/>
              </a:rPr>
              <a:t>kate</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768862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Cat</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40628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Sue</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689250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SUE (Dr Prasad to talk on Funding)</a:t>
            </a:r>
            <a:endParaRPr lang="en-US"/>
          </a:p>
          <a:p>
            <a:endParaRPr lang="en-US"/>
          </a:p>
          <a:p>
            <a:r>
              <a:rPr lang="en-US"/>
              <a:t>Check on PEARL for a sample budget </a:t>
            </a:r>
            <a:endParaRPr lang="en-US">
              <a:ea typeface="Calibri"/>
              <a:cs typeface="Calibri"/>
            </a:endParaRPr>
          </a:p>
          <a:p>
            <a:endParaRPr lang="en-US"/>
          </a:p>
          <a:p>
            <a:r>
              <a:rPr lang="en-US"/>
              <a:t>Direct Benefits:</a:t>
            </a:r>
            <a:endParaRPr lang="en-US">
              <a:ea typeface="Calibri"/>
              <a:cs typeface="Calibri"/>
            </a:endParaRPr>
          </a:p>
          <a:p>
            <a:r>
              <a:rPr lang="en-US"/>
              <a:t>Visibility </a:t>
            </a:r>
            <a:endParaRPr lang="en-US">
              <a:ea typeface="Calibri"/>
              <a:cs typeface="Calibri"/>
            </a:endParaRPr>
          </a:p>
          <a:p>
            <a:r>
              <a:rPr lang="en-US"/>
              <a:t>Training opportunities for your staff and larger community</a:t>
            </a:r>
            <a:endParaRPr lang="en-US">
              <a:ea typeface="Calibri"/>
              <a:cs typeface="Calibri"/>
            </a:endParaRPr>
          </a:p>
          <a:p>
            <a:r>
              <a:rPr lang="en-US"/>
              <a:t>Making a difference in community health outcomes</a:t>
            </a:r>
            <a:endParaRPr lang="en-US">
              <a:ea typeface="Calibri"/>
              <a:cs typeface="Calibri"/>
            </a:endParaRPr>
          </a:p>
          <a:p>
            <a:r>
              <a:rPr lang="en-US"/>
              <a:t>Provider satisfaction </a:t>
            </a:r>
            <a:endParaRPr lang="en-US">
              <a:ea typeface="Calibri"/>
              <a:cs typeface="Calibri"/>
            </a:endParaRPr>
          </a:p>
          <a:p>
            <a:r>
              <a:rPr lang="en-US"/>
              <a:t>Connection and collaboration across diverse professions</a:t>
            </a:r>
            <a:endParaRPr lang="en-US">
              <a:ea typeface="Calibri"/>
              <a:cs typeface="Calibri"/>
            </a:endParaRPr>
          </a:p>
          <a:p>
            <a:r>
              <a:rPr lang="en-US"/>
              <a:t>Spokes - improves confidence and decreases stress/burnout</a:t>
            </a:r>
            <a:endParaRPr lang="en-US">
              <a:ea typeface="Calibri"/>
              <a:cs typeface="Calibri"/>
            </a:endParaRPr>
          </a:p>
          <a:p>
            <a:r>
              <a:rPr lang="en-US"/>
              <a:t>CME </a:t>
            </a:r>
            <a:endParaRPr lang="en-US">
              <a:ea typeface="Calibri"/>
              <a:cs typeface="Calibri"/>
            </a:endParaRPr>
          </a:p>
          <a:p>
            <a:r>
              <a:rPr lang="en-US"/>
              <a:t>Easy to access teachings </a:t>
            </a:r>
            <a:endParaRPr lang="en-US">
              <a:ea typeface="Calibri"/>
              <a:cs typeface="Calibri"/>
            </a:endParaRPr>
          </a:p>
          <a:p>
            <a:endParaRPr lang="en-US"/>
          </a:p>
          <a:p>
            <a:r>
              <a:rPr lang="en-US"/>
              <a:t>Indirect Benefits:</a:t>
            </a:r>
            <a:endParaRPr lang="en-US">
              <a:ea typeface="Calibri"/>
              <a:cs typeface="Calibri"/>
            </a:endParaRPr>
          </a:p>
          <a:p>
            <a:r>
              <a:rPr lang="en-US"/>
              <a:t>Disease burden reduction across a larger geographic region</a:t>
            </a:r>
            <a:endParaRPr lang="en-US">
              <a:ea typeface="Calibri"/>
              <a:cs typeface="Calibri"/>
            </a:endParaRPr>
          </a:p>
          <a:p>
            <a:r>
              <a:rPr lang="en-US"/>
              <a:t>Keeping healthcare funds and delivery local - cost savings across the system </a:t>
            </a:r>
            <a:endParaRPr lang="en-US">
              <a:ea typeface="Calibri"/>
              <a:cs typeface="Calibri"/>
            </a:endParaRPr>
          </a:p>
          <a:p>
            <a:r>
              <a:rPr lang="en-US"/>
              <a:t>Improved access across wider geographic areas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Cat</a:t>
            </a:r>
          </a:p>
          <a:p>
            <a:r>
              <a:rPr lang="en-US">
                <a:ea typeface="Calibri"/>
                <a:cs typeface="Calibri"/>
              </a:rPr>
              <a:t>History:</a:t>
            </a:r>
          </a:p>
          <a:p>
            <a:r>
              <a:rPr lang="en-US"/>
              <a:t>2020 – Hospital board made a commitment to improve HE with TIC principles – unique situation with George Floyd's murder</a:t>
            </a:r>
            <a:endParaRPr lang="en-US">
              <a:ea typeface="Calibri"/>
              <a:cs typeface="Calibri"/>
            </a:endParaRPr>
          </a:p>
          <a:p>
            <a:r>
              <a:rPr lang="en-US">
                <a:ea typeface="Calibri"/>
                <a:cs typeface="Calibri"/>
              </a:rPr>
              <a:t>Mission:</a:t>
            </a:r>
          </a:p>
          <a:p>
            <a:r>
              <a:rPr lang="en-US"/>
              <a:t>The Trauma Informed Care and Health Equity ECHO will explore trauma and its impact within patients and healthcare workers as well as the context each of them brings to the healthcare encounter and the larger context of the healthcare system and larger society. Through ECHO sessions, we will broaden and deepen understanding of trauma for improved healthcare outcomes, improved delivery of healthcare, provider/healthcare worker wellbeing. We recognize that trauma is bigger than just a patient experience - it lives within providers/healthcare workers and within our histories and systems. Through appreciating the complexity of trauma and the interrelated factors that influence experiences of trauma and trauma recovery, we aim to take an active role in transforming our healthcare system to promote safety and healing and deconstruct systemic barriers to wellbeing for everyone.</a:t>
            </a:r>
            <a:endParaRPr lang="en-US">
              <a:ea typeface="Calibri"/>
              <a:cs typeface="Calibri"/>
            </a:endParaRPr>
          </a:p>
          <a:p>
            <a:endParaRPr lang="en-US">
              <a:ea typeface="Calibri"/>
              <a:cs typeface="Calibri"/>
            </a:endParaRPr>
          </a:p>
          <a:p>
            <a:r>
              <a:rPr lang="en-US">
                <a:ea typeface="Calibri"/>
                <a:cs typeface="Calibri"/>
              </a:rPr>
              <a:t>Leadership Team: </a:t>
            </a:r>
          </a:p>
          <a:p>
            <a:r>
              <a:rPr lang="en-US">
                <a:ea typeface="Calibri"/>
                <a:cs typeface="Calibri"/>
              </a:rPr>
              <a:t>MDs, PT, Psychology, HE Program Director – Community violence prevention, chaplain, community activist </a:t>
            </a:r>
            <a:endParaRPr lang="en-US"/>
          </a:p>
          <a:p>
            <a:r>
              <a:rPr lang="en-US">
                <a:ea typeface="Calibri"/>
                <a:cs typeface="Calibri"/>
              </a:rPr>
              <a:t>SMEs: yoga/meditation/community activist, MD, chiropractor, invited speakers (primary care, DEI programming, </a:t>
            </a:r>
            <a:r>
              <a:rPr lang="en-US" err="1">
                <a:ea typeface="Calibri"/>
                <a:cs typeface="Calibri"/>
              </a:rPr>
              <a:t>etc</a:t>
            </a:r>
            <a:r>
              <a:rPr lang="en-US">
                <a:ea typeface="Calibri"/>
                <a:cs typeface="Calibri"/>
              </a:rPr>
              <a:t>) </a:t>
            </a:r>
          </a:p>
          <a:p>
            <a:endParaRPr lang="en-US">
              <a:ea typeface="Calibri"/>
              <a:cs typeface="Calibri"/>
            </a:endParaRPr>
          </a:p>
          <a:p>
            <a:r>
              <a:rPr lang="en-US">
                <a:ea typeface="Calibri"/>
                <a:cs typeface="Calibri"/>
              </a:rPr>
              <a:t>Format / Curriculum:</a:t>
            </a:r>
          </a:p>
          <a:p>
            <a:r>
              <a:rPr lang="en-US"/>
              <a:t>TIC ECHO is more about how we process trauma internally ourselves, through our bodies, personal experience. </a:t>
            </a:r>
          </a:p>
          <a:p>
            <a:endParaRPr lang="en-US">
              <a:ea typeface="Calibri"/>
              <a:cs typeface="Calibri"/>
            </a:endParaRPr>
          </a:p>
          <a:p>
            <a:endParaRPr lang="en-US">
              <a:ea typeface="Calibri"/>
              <a:cs typeface="Calibri"/>
            </a:endParaRPr>
          </a:p>
          <a:p>
            <a:r>
              <a:rPr lang="en-US">
                <a:ea typeface="Calibri"/>
                <a:cs typeface="Calibri"/>
              </a:rPr>
              <a:t>Format: we are our own cases, asking participants to delve into deep self-inquiry to better understand how TIC and HE can be better realized in their body, life, and work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2635551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DE75C-4638-D027-3448-93AB8F889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873F1-459E-4C5B-526C-8FD422A77C5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473B80E-A7F6-F9A3-6B14-81C9D27FFFB1}"/>
              </a:ext>
            </a:extLst>
          </p:cNvPr>
          <p:cNvSpPr>
            <a:spLocks noGrp="1"/>
          </p:cNvSpPr>
          <p:nvPr>
            <p:ph type="body" idx="1"/>
          </p:nvPr>
        </p:nvSpPr>
        <p:spPr/>
        <p:txBody>
          <a:bodyPr/>
          <a:lstStyle/>
          <a:p>
            <a:r>
              <a:rPr lang="en-US">
                <a:ea typeface="Calibri"/>
                <a:cs typeface="Calibri"/>
              </a:rPr>
              <a:t>Sue</a:t>
            </a:r>
          </a:p>
          <a:p>
            <a:r>
              <a:rPr lang="en-US">
                <a:ea typeface="Calibri"/>
                <a:cs typeface="Calibri"/>
              </a:rPr>
              <a:t>ECHO Format: </a:t>
            </a:r>
            <a:r>
              <a:rPr lang="en-US"/>
              <a:t>– didactic and discussion balance</a:t>
            </a:r>
            <a:endParaRPr lang="en-US">
              <a:ea typeface="Calibri"/>
              <a:cs typeface="Calibri"/>
            </a:endParaRPr>
          </a:p>
          <a:p>
            <a:r>
              <a:rPr lang="en-US"/>
              <a:t>Timing - How often and when? </a:t>
            </a:r>
            <a:endParaRPr lang="en-US">
              <a:ea typeface="Calibri"/>
              <a:cs typeface="Calibri"/>
            </a:endParaRPr>
          </a:p>
          <a:p>
            <a:r>
              <a:rPr lang="en-US"/>
              <a:t>Spokes - Who will you reach out to? </a:t>
            </a:r>
            <a:endParaRPr lang="en-US">
              <a:ea typeface="Calibri"/>
              <a:cs typeface="Calibri"/>
            </a:endParaRPr>
          </a:p>
          <a:p>
            <a:r>
              <a:rPr lang="en-US"/>
              <a:t>CME/CE offerings – what professions? </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4D14742F-9CA6-580E-A117-A554953410EE}"/>
              </a:ext>
            </a:extLst>
          </p:cNvPr>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891467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Kate</a:t>
            </a: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4243130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Kate</a:t>
            </a:r>
          </a:p>
          <a:p>
            <a:r>
              <a:rPr lang="en-US">
                <a:ea typeface="Calibri"/>
                <a:cs typeface="Calibri"/>
              </a:rPr>
              <a:t>We're in process!  Share</a:t>
            </a:r>
            <a:r>
              <a:rPr lang="en-US"/>
              <a:t> stories about team process and evolution, debriefing, adapting our process over time w/ feedback from ECHO; doing a “dry-run” w/ presenters; how to engage participants, evaluation and feedback </a:t>
            </a:r>
            <a:endParaRPr lang="en-US">
              <a:ea typeface="Calibri"/>
              <a:cs typeface="Calibri"/>
            </a:endParaRPr>
          </a:p>
          <a:p>
            <a:endParaRPr lang="en-US">
              <a:ea typeface="Calibri"/>
              <a:cs typeface="Calibri"/>
            </a:endParaRPr>
          </a:p>
          <a:p>
            <a:pPr marL="171450" indent="-171450">
              <a:spcBef>
                <a:spcPct val="20000"/>
              </a:spcBef>
              <a:buFont typeface="Arial"/>
              <a:buChar char="•"/>
            </a:pPr>
            <a:r>
              <a:rPr lang="en-US"/>
              <a:t>What makes a successful ECHO?</a:t>
            </a:r>
            <a:endParaRPr lang="en-US">
              <a:ea typeface="Calibri"/>
              <a:cs typeface="Calibri"/>
            </a:endParaRPr>
          </a:p>
          <a:p>
            <a:pPr marL="628650" lvl="1" indent="-171450">
              <a:spcBef>
                <a:spcPct val="20000"/>
              </a:spcBef>
              <a:buFont typeface="Courier New,monospace"/>
              <a:buChar char="o"/>
            </a:pPr>
            <a:r>
              <a:rPr lang="en-US"/>
              <a:t>Attendance</a:t>
            </a:r>
            <a:endParaRPr lang="en-US">
              <a:ea typeface="Calibri"/>
              <a:cs typeface="Calibri"/>
            </a:endParaRPr>
          </a:p>
          <a:p>
            <a:pPr marL="628650" lvl="1" indent="-171450">
              <a:spcBef>
                <a:spcPct val="20000"/>
              </a:spcBef>
              <a:buFont typeface="Courier New,monospace"/>
              <a:buChar char="o"/>
            </a:pPr>
            <a:r>
              <a:rPr lang="en-US"/>
              <a:t>Geographical reach</a:t>
            </a:r>
            <a:endParaRPr lang="en-US">
              <a:ea typeface="Calibri"/>
              <a:cs typeface="Calibri"/>
            </a:endParaRPr>
          </a:p>
          <a:p>
            <a:pPr marL="628650" lvl="1" indent="-171450">
              <a:spcBef>
                <a:spcPct val="20000"/>
              </a:spcBef>
              <a:buFont typeface="Courier New,monospace"/>
              <a:buChar char="o"/>
            </a:pPr>
            <a:r>
              <a:rPr lang="en-US"/>
              <a:t>Engagement of spokes</a:t>
            </a:r>
            <a:endParaRPr lang="en-US">
              <a:ea typeface="Calibri"/>
              <a:cs typeface="Calibri"/>
            </a:endParaRPr>
          </a:p>
          <a:p>
            <a:pPr marL="628650" lvl="1" indent="-171450">
              <a:spcBef>
                <a:spcPct val="20000"/>
              </a:spcBef>
              <a:buFont typeface="Courier New,monospace"/>
              <a:buChar char="o"/>
            </a:pPr>
            <a:r>
              <a:rPr lang="en-US"/>
              <a:t>ECHO team experience</a:t>
            </a:r>
            <a:endParaRPr lang="en-US">
              <a:ea typeface="Calibri"/>
              <a:cs typeface="Calibri"/>
            </a:endParaRPr>
          </a:p>
          <a:p>
            <a:pPr marL="628650" lvl="1" indent="-171450">
              <a:spcBef>
                <a:spcPct val="20000"/>
              </a:spcBef>
              <a:buFont typeface="Courier New,monospace"/>
              <a:buChar char="o"/>
            </a:pPr>
            <a:r>
              <a:rPr lang="en-US"/>
              <a:t>Research outcomes</a:t>
            </a:r>
            <a:endParaRPr lang="en-US">
              <a:ea typeface="Calibri"/>
              <a:cs typeface="Calibri"/>
            </a:endParaRPr>
          </a:p>
          <a:p>
            <a:endParaRPr lang="en-US">
              <a:ea typeface="Calibri"/>
              <a:cs typeface="Calibri"/>
            </a:endParaRPr>
          </a:p>
          <a:p>
            <a:pPr marL="1085850" lvl="2" indent="-171450">
              <a:buFont typeface="Symbol"/>
              <a:buChar char="▪"/>
            </a:pPr>
            <a:r>
              <a:rPr lang="en-US"/>
              <a:t>Impact/evaluation - KSA development in process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2199971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Cat</a:t>
            </a:r>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3954948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894704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419301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111266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816967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298438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54350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6560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46617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a:t>Dr Prasad</a:t>
            </a:r>
          </a:p>
        </p:txBody>
      </p:sp>
    </p:spTree>
    <p:extLst>
      <p:ext uri="{BB962C8B-B14F-4D97-AF65-F5344CB8AC3E}">
        <p14:creationId xmlns:p14="http://schemas.microsoft.com/office/powerpoint/2010/main" val="2863879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8767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2C3F9F-AE6C-8848-861E-BF2730DBF98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628573" y="2120612"/>
            <a:ext cx="7365312" cy="3938736"/>
          </a:xfrm>
          <a:prstGeom prst="rect">
            <a:avLst/>
          </a:prstGeom>
        </p:spPr>
      </p:pic>
    </p:spTree>
    <p:custDataLst>
      <p:tags r:id="rId1"/>
    </p:custDataLst>
    <p:extLst>
      <p:ext uri="{BB962C8B-B14F-4D97-AF65-F5344CB8AC3E}">
        <p14:creationId xmlns:p14="http://schemas.microsoft.com/office/powerpoint/2010/main" val="1613983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18"/>
        <p:cNvGrpSpPr/>
        <p:nvPr/>
      </p:nvGrpSpPr>
      <p:grpSpPr>
        <a:xfrm>
          <a:off x="0" y="0"/>
          <a:ext cx="0" cy="0"/>
          <a:chOff x="0" y="0"/>
          <a:chExt cx="0" cy="0"/>
        </a:xfrm>
      </p:grpSpPr>
      <p:sp>
        <p:nvSpPr>
          <p:cNvPr id="119" name="Google Shape;119;p24"/>
          <p:cNvSpPr txBox="1">
            <a:spLocks noGrp="1"/>
          </p:cNvSpPr>
          <p:nvPr>
            <p:ph type="body" idx="1"/>
          </p:nvPr>
        </p:nvSpPr>
        <p:spPr>
          <a:xfrm>
            <a:off x="0" y="2"/>
            <a:ext cx="18288000" cy="6882000"/>
          </a:xfrm>
          <a:prstGeom prst="rect">
            <a:avLst/>
          </a:prstGeom>
          <a:noFill/>
          <a:ln>
            <a:noFill/>
          </a:ln>
        </p:spPr>
        <p:txBody>
          <a:bodyPr spcFirstLastPara="1" wrap="square" lIns="68575" tIns="34275" rIns="68575" bIns="34275" anchor="t" anchorCtr="0">
            <a:normAutofit/>
          </a:bodyPr>
          <a:lstStyle>
            <a:lvl1pPr marL="914378" lvl="0" indent="-457188" algn="ctr" rtl="0">
              <a:lnSpc>
                <a:spcPct val="90000"/>
              </a:lnSpc>
              <a:spcBef>
                <a:spcPts val="1601"/>
              </a:spcBef>
              <a:spcAft>
                <a:spcPts val="0"/>
              </a:spcAft>
              <a:buClr>
                <a:srgbClr val="7F7F7F"/>
              </a:buClr>
              <a:buSzPts val="2100"/>
              <a:buNone/>
              <a:defRPr>
                <a:solidFill>
                  <a:srgbClr val="7F7F7F"/>
                </a:solidFill>
              </a:defRPr>
            </a:lvl1pPr>
            <a:lvl2pPr marL="1828755" lvl="1" indent="-634985" algn="l" rtl="0">
              <a:lnSpc>
                <a:spcPct val="90000"/>
              </a:lnSpc>
              <a:spcBef>
                <a:spcPts val="800"/>
              </a:spcBef>
              <a:spcAft>
                <a:spcPts val="0"/>
              </a:spcAft>
              <a:buClr>
                <a:schemeClr val="dk1"/>
              </a:buClr>
              <a:buSzPts val="1400"/>
              <a:buChar char="•"/>
              <a:defRPr/>
            </a:lvl2pPr>
            <a:lvl3pPr marL="2743131" lvl="2" indent="-634985" algn="l" rtl="0">
              <a:lnSpc>
                <a:spcPct val="90000"/>
              </a:lnSpc>
              <a:spcBef>
                <a:spcPts val="800"/>
              </a:spcBef>
              <a:spcAft>
                <a:spcPts val="0"/>
              </a:spcAft>
              <a:buClr>
                <a:schemeClr val="dk1"/>
              </a:buClr>
              <a:buSzPts val="1400"/>
              <a:buChar char="•"/>
              <a:defRPr/>
            </a:lvl3pPr>
            <a:lvl4pPr marL="3657509" lvl="3" indent="-634985" algn="l" rtl="0">
              <a:lnSpc>
                <a:spcPct val="90000"/>
              </a:lnSpc>
              <a:spcBef>
                <a:spcPts val="800"/>
              </a:spcBef>
              <a:spcAft>
                <a:spcPts val="0"/>
              </a:spcAft>
              <a:buClr>
                <a:schemeClr val="dk1"/>
              </a:buClr>
              <a:buSzPts val="1400"/>
              <a:buChar char="•"/>
              <a:defRPr/>
            </a:lvl4pPr>
            <a:lvl5pPr marL="4571886" lvl="4" indent="-634985" algn="l" rtl="0">
              <a:lnSpc>
                <a:spcPct val="90000"/>
              </a:lnSpc>
              <a:spcBef>
                <a:spcPts val="800"/>
              </a:spcBef>
              <a:spcAft>
                <a:spcPts val="0"/>
              </a:spcAft>
              <a:buClr>
                <a:schemeClr val="dk1"/>
              </a:buClr>
              <a:buSzPts val="1400"/>
              <a:buChar char="•"/>
              <a:defRPr/>
            </a:lvl5pPr>
            <a:lvl6pPr marL="5486264" lvl="5" indent="-634985" algn="l" rtl="0">
              <a:lnSpc>
                <a:spcPct val="90000"/>
              </a:lnSpc>
              <a:spcBef>
                <a:spcPts val="800"/>
              </a:spcBef>
              <a:spcAft>
                <a:spcPts val="0"/>
              </a:spcAft>
              <a:buClr>
                <a:schemeClr val="dk1"/>
              </a:buClr>
              <a:buSzPts val="1400"/>
              <a:buChar char="•"/>
              <a:defRPr/>
            </a:lvl6pPr>
            <a:lvl7pPr marL="6400640" lvl="6" indent="-634985" algn="l" rtl="0">
              <a:lnSpc>
                <a:spcPct val="90000"/>
              </a:lnSpc>
              <a:spcBef>
                <a:spcPts val="800"/>
              </a:spcBef>
              <a:spcAft>
                <a:spcPts val="0"/>
              </a:spcAft>
              <a:buClr>
                <a:schemeClr val="dk1"/>
              </a:buClr>
              <a:buSzPts val="1400"/>
              <a:buChar char="•"/>
              <a:defRPr/>
            </a:lvl7pPr>
            <a:lvl8pPr marL="7315017" lvl="7" indent="-634985" algn="l" rtl="0">
              <a:lnSpc>
                <a:spcPct val="90000"/>
              </a:lnSpc>
              <a:spcBef>
                <a:spcPts val="800"/>
              </a:spcBef>
              <a:spcAft>
                <a:spcPts val="0"/>
              </a:spcAft>
              <a:buClr>
                <a:schemeClr val="dk1"/>
              </a:buClr>
              <a:buSzPts val="1400"/>
              <a:buChar char="•"/>
              <a:defRPr/>
            </a:lvl8pPr>
            <a:lvl9pPr marL="8229395" lvl="8" indent="-634985" algn="l" rtl="0">
              <a:lnSpc>
                <a:spcPct val="90000"/>
              </a:lnSpc>
              <a:spcBef>
                <a:spcPts val="800"/>
              </a:spcBef>
              <a:spcAft>
                <a:spcPts val="0"/>
              </a:spcAft>
              <a:buClr>
                <a:schemeClr val="dk1"/>
              </a:buClr>
              <a:buSzPts val="1400"/>
              <a:buChar char="•"/>
              <a:defRPr/>
            </a:lvl9pPr>
          </a:lstStyle>
          <a:p>
            <a:endParaRPr/>
          </a:p>
        </p:txBody>
      </p:sp>
      <p:sp>
        <p:nvSpPr>
          <p:cNvPr id="120" name="Google Shape;120;p24"/>
          <p:cNvSpPr/>
          <p:nvPr/>
        </p:nvSpPr>
        <p:spPr>
          <a:xfrm>
            <a:off x="0" y="6882065"/>
            <a:ext cx="18288000" cy="2383200"/>
          </a:xfrm>
          <a:prstGeom prst="rect">
            <a:avLst/>
          </a:prstGeom>
          <a:solidFill>
            <a:srgbClr val="0075BC"/>
          </a:solidFill>
          <a:ln>
            <a:noFill/>
          </a:ln>
        </p:spPr>
        <p:txBody>
          <a:bodyPr spcFirstLastPara="1" wrap="square" lIns="411450" tIns="68550" rIns="411450" bIns="68550" anchor="ctr" anchorCtr="0">
            <a:noAutofit/>
          </a:bodyPr>
          <a:lstStyle/>
          <a:p>
            <a:pPr marL="0" marR="0" lvl="0" indent="0" algn="l" rtl="0">
              <a:spcBef>
                <a:spcPts val="0"/>
              </a:spcBef>
              <a:spcAft>
                <a:spcPts val="0"/>
              </a:spcAft>
              <a:buNone/>
            </a:pPr>
            <a:endParaRPr sz="2801">
              <a:solidFill>
                <a:schemeClr val="lt1"/>
              </a:solidFill>
              <a:latin typeface="Calibri"/>
              <a:ea typeface="Calibri"/>
              <a:cs typeface="Calibri"/>
              <a:sym typeface="Calibri"/>
            </a:endParaRPr>
          </a:p>
        </p:txBody>
      </p:sp>
      <p:sp>
        <p:nvSpPr>
          <p:cNvPr id="121" name="Google Shape;121;p24"/>
          <p:cNvSpPr txBox="1">
            <a:spLocks noGrp="1"/>
          </p:cNvSpPr>
          <p:nvPr>
            <p:ph type="body" idx="2"/>
          </p:nvPr>
        </p:nvSpPr>
        <p:spPr>
          <a:xfrm>
            <a:off x="1251683" y="7335146"/>
            <a:ext cx="15778800" cy="1471800"/>
          </a:xfrm>
          <a:prstGeom prst="rect">
            <a:avLst/>
          </a:prstGeom>
          <a:noFill/>
          <a:ln>
            <a:noFill/>
          </a:ln>
        </p:spPr>
        <p:txBody>
          <a:bodyPr spcFirstLastPara="1" wrap="square" lIns="68575" tIns="34275" rIns="68575" bIns="34275" anchor="t" anchorCtr="0">
            <a:normAutofit/>
          </a:bodyPr>
          <a:lstStyle>
            <a:lvl1pPr marL="914378" lvl="0" indent="-457188" algn="l" rtl="0">
              <a:lnSpc>
                <a:spcPct val="90000"/>
              </a:lnSpc>
              <a:spcBef>
                <a:spcPts val="1601"/>
              </a:spcBef>
              <a:spcAft>
                <a:spcPts val="0"/>
              </a:spcAft>
              <a:buClr>
                <a:schemeClr val="lt1"/>
              </a:buClr>
              <a:buSzPts val="2100"/>
              <a:buNone/>
              <a:defRPr>
                <a:solidFill>
                  <a:schemeClr val="lt1"/>
                </a:solidFill>
              </a:defRPr>
            </a:lvl1pPr>
            <a:lvl2pPr marL="1828755" lvl="1" indent="-685784" algn="l" rtl="0">
              <a:lnSpc>
                <a:spcPct val="90000"/>
              </a:lnSpc>
              <a:spcBef>
                <a:spcPts val="800"/>
              </a:spcBef>
              <a:spcAft>
                <a:spcPts val="0"/>
              </a:spcAft>
              <a:buClr>
                <a:schemeClr val="lt1"/>
              </a:buClr>
              <a:buSzPts val="1800"/>
              <a:buChar char="•"/>
              <a:defRPr>
                <a:solidFill>
                  <a:schemeClr val="lt1"/>
                </a:solidFill>
              </a:defRPr>
            </a:lvl2pPr>
            <a:lvl3pPr marL="2743131" lvl="2" indent="-647684" algn="l" rtl="0">
              <a:lnSpc>
                <a:spcPct val="90000"/>
              </a:lnSpc>
              <a:spcBef>
                <a:spcPts val="800"/>
              </a:spcBef>
              <a:spcAft>
                <a:spcPts val="0"/>
              </a:spcAft>
              <a:buClr>
                <a:schemeClr val="lt1"/>
              </a:buClr>
              <a:buSzPts val="1500"/>
              <a:buChar char="•"/>
              <a:defRPr>
                <a:solidFill>
                  <a:schemeClr val="lt1"/>
                </a:solidFill>
              </a:defRPr>
            </a:lvl3pPr>
            <a:lvl4pPr marL="3657509" lvl="3" indent="-634985" algn="l" rtl="0">
              <a:lnSpc>
                <a:spcPct val="90000"/>
              </a:lnSpc>
              <a:spcBef>
                <a:spcPts val="800"/>
              </a:spcBef>
              <a:spcAft>
                <a:spcPts val="0"/>
              </a:spcAft>
              <a:buClr>
                <a:schemeClr val="lt1"/>
              </a:buClr>
              <a:buSzPts val="1400"/>
              <a:buChar char="•"/>
              <a:defRPr>
                <a:solidFill>
                  <a:schemeClr val="lt1"/>
                </a:solidFill>
              </a:defRPr>
            </a:lvl4pPr>
            <a:lvl5pPr marL="4571886" lvl="4" indent="-634985" algn="l" rtl="0">
              <a:lnSpc>
                <a:spcPct val="90000"/>
              </a:lnSpc>
              <a:spcBef>
                <a:spcPts val="800"/>
              </a:spcBef>
              <a:spcAft>
                <a:spcPts val="0"/>
              </a:spcAft>
              <a:buClr>
                <a:schemeClr val="lt1"/>
              </a:buClr>
              <a:buSzPts val="1400"/>
              <a:buChar char="•"/>
              <a:defRPr>
                <a:solidFill>
                  <a:schemeClr val="lt1"/>
                </a:solidFill>
              </a:defRPr>
            </a:lvl5pPr>
            <a:lvl6pPr marL="5486264" lvl="5" indent="-634985" algn="l" rtl="0">
              <a:lnSpc>
                <a:spcPct val="90000"/>
              </a:lnSpc>
              <a:spcBef>
                <a:spcPts val="800"/>
              </a:spcBef>
              <a:spcAft>
                <a:spcPts val="0"/>
              </a:spcAft>
              <a:buClr>
                <a:schemeClr val="dk1"/>
              </a:buClr>
              <a:buSzPts val="1400"/>
              <a:buChar char="•"/>
              <a:defRPr/>
            </a:lvl6pPr>
            <a:lvl7pPr marL="6400640" lvl="6" indent="-634985" algn="l" rtl="0">
              <a:lnSpc>
                <a:spcPct val="90000"/>
              </a:lnSpc>
              <a:spcBef>
                <a:spcPts val="800"/>
              </a:spcBef>
              <a:spcAft>
                <a:spcPts val="0"/>
              </a:spcAft>
              <a:buClr>
                <a:schemeClr val="dk1"/>
              </a:buClr>
              <a:buSzPts val="1400"/>
              <a:buChar char="•"/>
              <a:defRPr/>
            </a:lvl7pPr>
            <a:lvl8pPr marL="7315017" lvl="7" indent="-634985" algn="l" rtl="0">
              <a:lnSpc>
                <a:spcPct val="90000"/>
              </a:lnSpc>
              <a:spcBef>
                <a:spcPts val="800"/>
              </a:spcBef>
              <a:spcAft>
                <a:spcPts val="0"/>
              </a:spcAft>
              <a:buClr>
                <a:schemeClr val="dk1"/>
              </a:buClr>
              <a:buSzPts val="1400"/>
              <a:buChar char="•"/>
              <a:defRPr/>
            </a:lvl8pPr>
            <a:lvl9pPr marL="8229395" lvl="8" indent="-634985" algn="l" rtl="0">
              <a:lnSpc>
                <a:spcPct val="90000"/>
              </a:lnSpc>
              <a:spcBef>
                <a:spcPts val="8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12092939" y="9534527"/>
            <a:ext cx="4114800" cy="547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sldNum" idx="12"/>
          </p:nvPr>
        </p:nvSpPr>
        <p:spPr>
          <a:xfrm>
            <a:off x="16309571" y="9534527"/>
            <a:ext cx="721200" cy="547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124" name="Google Shape;124;p24"/>
          <p:cNvSpPr/>
          <p:nvPr/>
        </p:nvSpPr>
        <p:spPr>
          <a:xfrm rot="-2700000">
            <a:off x="1384365" y="6561746"/>
            <a:ext cx="640638" cy="640638"/>
          </a:xfrm>
          <a:prstGeom prst="rect">
            <a:avLst/>
          </a:prstGeom>
          <a:solidFill>
            <a:srgbClr val="0075BC"/>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3805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4"/>
            <a:ext cx="155448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26A10937-5A14-4B63-B7B3-A461211060EA}" type="datetime1">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125903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0455B-FF01-4113-8FFA-0F0B357726CB}" type="datetime1">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717087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1B0298-94CD-4295-A598-5AB3A5D22EA4}" type="datetime1">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416997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765FAD-0964-410E-9CF3-80138D9537DC}" type="datetime1">
              <a:rPr lang="en-US" smtClean="0"/>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8048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9"/>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D1B36-294C-498C-8C01-3B71E72F9922}" type="datetime1">
              <a:rPr lang="en-US" smtClean="0"/>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358783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772B3A-822E-4A76-BB37-623635B2D9FC}" type="datetime1">
              <a:rPr lang="en-US" smtClean="0"/>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157447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869AB-02CC-4E51-B333-11A5B803A220}" type="datetime1">
              <a:rPr lang="en-US" smtClean="0"/>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1699680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731D3B48-9FEB-4580-B42F-A29E5A70F28A}" type="datetime1">
              <a:rPr lang="en-US" smtClean="0"/>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4049063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5B4CC9D1-331B-4906-A94B-CEE6D1930F59}" type="datetime1">
              <a:rPr lang="en-US" smtClean="0"/>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444571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D196B-0E99-4905-8C28-5AEA524C973B}" type="datetime1">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3966026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7"/>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7"/>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064D2-58C4-4307-84AB-9934311EF399}" type="datetime1">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501920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_Orange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B6A91E29-0AE1-42DB-B7F5-C927A727E2D2}" type="datetime1">
              <a:rPr lang="en-US" smtClean="0"/>
              <a:t>3/3/25</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51663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_Purple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E490333-2CCC-4254-92B2-5CEBA7595025}" type="datetime1">
              <a:rPr lang="en-US" smtClean="0"/>
              <a:t>3/3/25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3023963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_Green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3CD3236-A8E2-44DC-B632-B5BEC56911EE}" type="datetime1">
              <a:rPr lang="en-US" smtClean="0"/>
              <a:t>3/3/25</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4205460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_Blue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BA872CE-D9E3-4B7F-B2CA-3F37A15CEBEE}" type="datetime1">
              <a:rPr lang="en-US" smtClean="0"/>
              <a:t>3/3/25</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2576340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pter_Orange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accent4"/>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E022BC1F-F146-4C13-A6B5-0FA5CD4AC8C5}" type="datetime1">
              <a:rPr lang="en-US" smtClean="0"/>
              <a:t>3/3/25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270728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_Purpl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accent2"/>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A3CF915B-5266-4D19-A6E3-D9C0C516912A}" type="datetime1">
              <a:rPr lang="en-US" smtClean="0"/>
              <a:t>3/3/25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4081439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_Green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accent3"/>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B55C3D98-7529-4969-9629-753A48EC33AE}" type="datetime1">
              <a:rPr lang="en-US" smtClean="0"/>
              <a:t>3/3/25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313991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_Blue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tx2"/>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48FDCB89-FC6A-4AC4-A188-CAF019A2020C}" type="datetime1">
              <a:rPr lang="en-US" smtClean="0"/>
              <a:t>3/3/25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3878286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_Content_Solid_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5"/>
            <a:ext cx="18288000" cy="6985397"/>
          </a:xfrm>
        </p:spPr>
        <p:txBody>
          <a:bodyPr/>
          <a:lstStyle>
            <a:lvl1pPr marL="0" indent="0" algn="ctr">
              <a:buNone/>
              <a:defRPr baseline="0">
                <a:solidFill>
                  <a:schemeClr val="bg1">
                    <a:lumMod val="50000"/>
                  </a:schemeClr>
                </a:solidFill>
              </a:defRPr>
            </a:lvl1pPr>
          </a:lstStyle>
          <a:p>
            <a:pPr lvl="0"/>
            <a:r>
              <a:rPr lang="en-US"/>
              <a:t>Insert image</a:t>
            </a:r>
          </a:p>
        </p:txBody>
      </p:sp>
      <p:sp>
        <p:nvSpPr>
          <p:cNvPr id="9" name="Rectangle 8"/>
          <p:cNvSpPr/>
          <p:nvPr userDrawn="1"/>
        </p:nvSpPr>
        <p:spPr>
          <a:xfrm>
            <a:off x="0" y="7005770"/>
            <a:ext cx="18288000" cy="2353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08610" rIns="308610" rtlCol="0" anchor="ctr"/>
          <a:lstStyle/>
          <a:p>
            <a:endParaRPr lang="en-US" sz="2025"/>
          </a:p>
        </p:txBody>
      </p:sp>
      <p:sp>
        <p:nvSpPr>
          <p:cNvPr id="11" name="Rectangle 10"/>
          <p:cNvSpPr/>
          <p:nvPr userDrawn="1"/>
        </p:nvSpPr>
        <p:spPr>
          <a:xfrm rot="18900000">
            <a:off x="1487522" y="6743363"/>
            <a:ext cx="854340" cy="6407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4" name="Content Placeholder 3"/>
          <p:cNvSpPr>
            <a:spLocks noGrp="1"/>
          </p:cNvSpPr>
          <p:nvPr>
            <p:ph sz="half" idx="2"/>
          </p:nvPr>
        </p:nvSpPr>
        <p:spPr>
          <a:xfrm>
            <a:off x="812802" y="7277104"/>
            <a:ext cx="16713200" cy="1790699"/>
          </a:xfrm>
        </p:spPr>
        <p:txBody>
          <a:bodyPr anchor="ctr"/>
          <a:lstStyle>
            <a:lvl1pPr marL="0" indent="0">
              <a:buNone/>
              <a:defRPr>
                <a:solidFill>
                  <a:schemeClr val="bg1"/>
                </a:solidFill>
              </a:defRPr>
            </a:lvl1pPr>
            <a:lvl2pPr marL="514350" indent="0">
              <a:buNone/>
              <a:defRPr>
                <a:solidFill>
                  <a:schemeClr val="bg1"/>
                </a:solidFill>
              </a:defRPr>
            </a:lvl2pPr>
            <a:lvl3pPr marL="1028700" indent="0">
              <a:buNone/>
              <a:defRPr>
                <a:solidFill>
                  <a:schemeClr val="bg1"/>
                </a:solidFill>
              </a:defRPr>
            </a:lvl3pPr>
            <a:lvl4pPr marL="1543050" indent="0">
              <a:buNone/>
              <a:defRPr>
                <a:solidFill>
                  <a:schemeClr val="bg1"/>
                </a:solidFill>
              </a:defRPr>
            </a:lvl4pPr>
            <a:lvl5pPr marL="2057400" indent="0">
              <a:buNone/>
              <a:defRPr>
                <a:solidFill>
                  <a:schemeClr val="bg1"/>
                </a:solidFill>
              </a:defRPr>
            </a:lvl5pPr>
          </a:lstStyle>
          <a:p>
            <a:pPr lvl="0"/>
            <a:r>
              <a:rPr lang="en-US"/>
              <a:t>Click to edit Master text styles</a:t>
            </a:r>
          </a:p>
        </p:txBody>
      </p:sp>
      <p:sp>
        <p:nvSpPr>
          <p:cNvPr id="5" name="Date Placeholder 4"/>
          <p:cNvSpPr>
            <a:spLocks noGrp="1"/>
          </p:cNvSpPr>
          <p:nvPr>
            <p:ph type="dt" sz="half" idx="10"/>
          </p:nvPr>
        </p:nvSpPr>
        <p:spPr/>
        <p:txBody>
          <a:bodyPr/>
          <a:lstStyle/>
          <a:p>
            <a:fld id="{CBFFE598-A47E-40C8-8E68-397B403858BD}" type="datetime1">
              <a:rPr lang="en-US" smtClean="0"/>
              <a:t>3/3/25</a:t>
            </a:fld>
            <a:endParaRPr lang="en-US"/>
          </a:p>
        </p:txBody>
      </p:sp>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888586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660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77662" y="1871276"/>
            <a:ext cx="17732678" cy="7607595"/>
          </a:xfrm>
          <a:prstGeom prst="rect">
            <a:avLst/>
          </a:prstGeom>
        </p:spPr>
        <p:txBody>
          <a:bodyPr/>
          <a:lstStyle>
            <a:lvl1pPr marL="342900" indent="-342900">
              <a:buFontTx/>
              <a:buBlip>
                <a:blip r:embed="rId3"/>
              </a:buBlip>
              <a:defRPr b="0" i="0">
                <a:solidFill>
                  <a:srgbClr val="50A5AB"/>
                </a:solidFill>
                <a:latin typeface="Arial" panose="020B0604020202020204" pitchFamily="34" charset="0"/>
                <a:cs typeface="Arial" panose="020B0604020202020204" pitchFamily="34" charset="0"/>
              </a:defRPr>
            </a:lvl1pPr>
            <a:lvl2pPr marL="1028700" indent="-342900">
              <a:buFontTx/>
              <a:buBlip>
                <a:blip r:embed="rId4"/>
              </a:buBlip>
              <a:defRPr b="0" i="0">
                <a:solidFill>
                  <a:srgbClr val="50A5AB"/>
                </a:solidFill>
                <a:latin typeface="Arial" panose="020B0604020202020204" pitchFamily="34" charset="0"/>
                <a:cs typeface="Arial" panose="020B0604020202020204" pitchFamily="34" charset="0"/>
              </a:defRPr>
            </a:lvl2pPr>
            <a:lvl3pPr marL="1714500" indent="-342900">
              <a:buFontTx/>
              <a:buBlip>
                <a:blip r:embed="rId5"/>
              </a:buBlip>
              <a:defRPr b="0" i="0">
                <a:solidFill>
                  <a:srgbClr val="50A5AB"/>
                </a:solidFill>
                <a:latin typeface="Arial" panose="020B0604020202020204" pitchFamily="34" charset="0"/>
                <a:cs typeface="Arial" panose="020B0604020202020204" pitchFamily="34" charset="0"/>
              </a:defRPr>
            </a:lvl3pPr>
            <a:lvl4pPr marL="2400300" indent="-342900">
              <a:buFontTx/>
              <a:buBlip>
                <a:blip r:embed="rId6"/>
              </a:buBlip>
              <a:defRPr b="0" i="0">
                <a:solidFill>
                  <a:srgbClr val="50A5AB"/>
                </a:solidFill>
                <a:latin typeface="Arial" panose="020B0604020202020204" pitchFamily="34" charset="0"/>
                <a:cs typeface="Arial" panose="020B0604020202020204" pitchFamily="34" charset="0"/>
              </a:defRPr>
            </a:lvl4pPr>
            <a:lvl5pPr marL="3086100" indent="-342900">
              <a:buFontTx/>
              <a:buBlip>
                <a:blip r:embed="rId3"/>
              </a:buBlip>
              <a:defRPr b="0" i="0">
                <a:solidFill>
                  <a:srgbClr val="50A5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3706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Partners">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660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286" y="1871276"/>
            <a:ext cx="18283428" cy="2303708"/>
          </a:xfrm>
          <a:prstGeom prst="rect">
            <a:avLst/>
          </a:prstGeom>
        </p:spPr>
        <p:txBody>
          <a:bodyPr>
            <a:spAutoFit/>
          </a:bodyPr>
          <a:lstStyle>
            <a:lvl1pPr marL="342900" indent="-342900">
              <a:spcBef>
                <a:spcPts val="900"/>
              </a:spcBef>
              <a:buFontTx/>
              <a:buBlip>
                <a:blip r:embed="rId3"/>
              </a:buBlip>
              <a:defRPr sz="3000" b="0" i="0">
                <a:solidFill>
                  <a:srgbClr val="1C344D"/>
                </a:solidFill>
                <a:latin typeface="Arial" panose="020B0604020202020204" pitchFamily="34" charset="0"/>
                <a:cs typeface="Arial" panose="020B0604020202020204" pitchFamily="34" charset="0"/>
              </a:defRPr>
            </a:lvl1pPr>
            <a:lvl2pPr marL="1028700" indent="-342900">
              <a:spcBef>
                <a:spcPts val="900"/>
              </a:spcBef>
              <a:buFontTx/>
              <a:buBlip>
                <a:blip r:embed="rId4"/>
              </a:buBlip>
              <a:defRPr sz="2700" b="0" i="0">
                <a:solidFill>
                  <a:srgbClr val="1C344D"/>
                </a:solidFill>
                <a:latin typeface="Arial" panose="020B0604020202020204" pitchFamily="34" charset="0"/>
                <a:cs typeface="Arial" panose="020B0604020202020204" pitchFamily="34" charset="0"/>
              </a:defRPr>
            </a:lvl2pPr>
            <a:lvl3pPr marL="1714500" indent="-342900">
              <a:spcBef>
                <a:spcPts val="900"/>
              </a:spcBef>
              <a:buFontTx/>
              <a:buBlip>
                <a:blip r:embed="rId5"/>
              </a:buBlip>
              <a:defRPr sz="2400" b="0" i="0">
                <a:solidFill>
                  <a:srgbClr val="1C344D"/>
                </a:solidFill>
                <a:latin typeface="Arial" panose="020B0604020202020204" pitchFamily="34" charset="0"/>
                <a:cs typeface="Arial" panose="020B0604020202020204" pitchFamily="34" charset="0"/>
              </a:defRPr>
            </a:lvl3pPr>
            <a:lvl4pPr marL="2400300" indent="-342900">
              <a:spcBef>
                <a:spcPts val="900"/>
              </a:spcBef>
              <a:buFontTx/>
              <a:buBlip>
                <a:blip r:embed="rId6"/>
              </a:buBlip>
              <a:defRPr sz="2100" b="0" i="0">
                <a:solidFill>
                  <a:srgbClr val="1C344D"/>
                </a:solidFill>
                <a:latin typeface="Arial" panose="020B0604020202020204" pitchFamily="34" charset="0"/>
                <a:cs typeface="Arial" panose="020B0604020202020204" pitchFamily="34" charset="0"/>
              </a:defRPr>
            </a:lvl4pPr>
            <a:lvl5pPr marL="3086100" indent="-342900">
              <a:spcBef>
                <a:spcPts val="900"/>
              </a:spcBef>
              <a:buFontTx/>
              <a:buBlip>
                <a:blip r:embed="rId3"/>
              </a:buBlip>
              <a:defRPr sz="2100" b="0" i="0">
                <a:solidFill>
                  <a:srgbClr val="1C344D"/>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435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7"/>
            <a:ext cx="18288000" cy="1610831"/>
          </a:xfrm>
          <a:prstGeom prst="rect">
            <a:avLst/>
          </a:prstGeom>
        </p:spPr>
        <p:txBody>
          <a:bodyPr anchor="ctr"/>
          <a:lstStyle>
            <a:lvl1pPr marL="0" indent="0" algn="ctr">
              <a:buNone/>
              <a:defRPr sz="495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57611" y="1850065"/>
            <a:ext cx="8567417" cy="7607595"/>
          </a:xfrm>
          <a:prstGeom prst="rect">
            <a:avLst/>
          </a:prstGeom>
        </p:spPr>
        <p:txBody>
          <a:bodyPr/>
          <a:lstStyle>
            <a:lvl1pPr marL="257175" indent="-257175">
              <a:buFontTx/>
              <a:buBlip>
                <a:blip r:embed="rId3"/>
              </a:buBlip>
              <a:defRPr b="0" i="0">
                <a:solidFill>
                  <a:srgbClr val="50A5AB"/>
                </a:solidFill>
                <a:latin typeface="Arial" panose="020B0604020202020204" pitchFamily="34" charset="0"/>
                <a:cs typeface="Arial" panose="020B0604020202020204" pitchFamily="34" charset="0"/>
              </a:defRPr>
            </a:lvl1pPr>
            <a:lvl2pPr marL="771525" indent="-257175">
              <a:buFontTx/>
              <a:buBlip>
                <a:blip r:embed="rId4"/>
              </a:buBlip>
              <a:defRPr b="0" i="0">
                <a:solidFill>
                  <a:srgbClr val="50A5AB"/>
                </a:solidFill>
                <a:latin typeface="Arial" panose="020B0604020202020204" pitchFamily="34" charset="0"/>
                <a:cs typeface="Arial" panose="020B0604020202020204" pitchFamily="34" charset="0"/>
              </a:defRPr>
            </a:lvl2pPr>
            <a:lvl3pPr marL="1285875" indent="-257175">
              <a:buFontTx/>
              <a:buBlip>
                <a:blip r:embed="rId5"/>
              </a:buBlip>
              <a:defRPr b="0" i="0">
                <a:solidFill>
                  <a:srgbClr val="50A5AB"/>
                </a:solidFill>
                <a:latin typeface="Arial" panose="020B0604020202020204" pitchFamily="34" charset="0"/>
                <a:cs typeface="Arial" panose="020B0604020202020204" pitchFamily="34" charset="0"/>
              </a:defRPr>
            </a:lvl3pPr>
            <a:lvl4pPr marL="1800225" indent="-257175">
              <a:buFontTx/>
              <a:buBlip>
                <a:blip r:embed="rId6"/>
              </a:buBlip>
              <a:defRPr b="0" i="0">
                <a:solidFill>
                  <a:srgbClr val="50A5AB"/>
                </a:solidFill>
                <a:latin typeface="Arial" panose="020B0604020202020204" pitchFamily="34" charset="0"/>
                <a:cs typeface="Arial" panose="020B0604020202020204" pitchFamily="34" charset="0"/>
              </a:defRPr>
            </a:lvl4pPr>
            <a:lvl5pPr marL="2314575" indent="-257175">
              <a:buFontTx/>
              <a:buBlip>
                <a:blip r:embed="rId3"/>
              </a:buBlip>
              <a:defRPr b="0" i="0">
                <a:solidFill>
                  <a:srgbClr val="50A5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5412919" y="1935550"/>
            <a:ext cx="8952542" cy="7608260"/>
          </a:xfrm>
          <a:prstGeom prst="rect">
            <a:avLst/>
          </a:prstGeom>
        </p:spPr>
        <p:txBody>
          <a:bodyPr/>
          <a:lstStyle>
            <a:lvl1pPr>
              <a:defRPr>
                <a:ln>
                  <a:noFill/>
                </a:ln>
                <a:solidFill>
                  <a:srgbClr val="50A5AB"/>
                </a:solidFill>
              </a:defRPr>
            </a:lvl1pPr>
          </a:lstStyle>
          <a:p>
            <a:endParaRPr lang="en-US"/>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38833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54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257609" y="1850065"/>
            <a:ext cx="8567417" cy="7607595"/>
          </a:xfrm>
          <a:prstGeom prst="rect">
            <a:avLst/>
          </a:prstGeom>
        </p:spPr>
        <p:txBody>
          <a:bodyPr/>
          <a:lstStyle>
            <a:lvl1pPr marL="342900" indent="-342900">
              <a:buFontTx/>
              <a:buBlip>
                <a:blip r:embed="rId2"/>
              </a:buBlip>
              <a:defRPr>
                <a:solidFill>
                  <a:srgbClr val="50A5AB"/>
                </a:solidFill>
              </a:defRPr>
            </a:lvl1pPr>
            <a:lvl2pPr marL="1028700" indent="-342900">
              <a:buFontTx/>
              <a:buBlip>
                <a:blip r:embed="rId3"/>
              </a:buBlip>
              <a:defRPr>
                <a:solidFill>
                  <a:srgbClr val="50A5AB"/>
                </a:solidFill>
              </a:defRPr>
            </a:lvl2pPr>
            <a:lvl3pPr marL="1714500" indent="-342900">
              <a:buFontTx/>
              <a:buBlip>
                <a:blip r:embed="rId4"/>
              </a:buBlip>
              <a:defRPr>
                <a:solidFill>
                  <a:srgbClr val="50A5AB"/>
                </a:solidFill>
              </a:defRPr>
            </a:lvl3pPr>
            <a:lvl4pPr marL="2400300" indent="-342900">
              <a:buFontTx/>
              <a:buBlip>
                <a:blip r:embed="rId5"/>
              </a:buBlip>
              <a:defRPr>
                <a:solidFill>
                  <a:srgbClr val="50A5AB"/>
                </a:solidFill>
              </a:defRPr>
            </a:lvl4pPr>
            <a:lvl5pPr marL="3086100" indent="-342900">
              <a:buFontTx/>
              <a:buBlip>
                <a:blip r:embed="rId2"/>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9058942" y="1850066"/>
            <a:ext cx="8952542" cy="7608260"/>
          </a:xfrm>
          <a:prstGeom prst="rect">
            <a:avLst/>
          </a:prstGeom>
        </p:spPr>
        <p:txBody>
          <a:bodyPr/>
          <a:lstStyle>
            <a:lvl1pPr>
              <a:defRPr>
                <a:ln>
                  <a:noFill/>
                </a:ln>
                <a:solidFill>
                  <a:srgbClr val="50A5AB"/>
                </a:solidFill>
              </a:defRPr>
            </a:lvl1pPr>
          </a:lstStyle>
          <a:p>
            <a:endParaRPr lang="en-US"/>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996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2511"/>
            <a:ext cx="18287999" cy="10281978"/>
          </a:xfrm>
          <a:prstGeom prst="rect">
            <a:avLst/>
          </a:prstGeom>
        </p:spPr>
      </p:pic>
      <p:grpSp>
        <p:nvGrpSpPr>
          <p:cNvPr id="4" name="Group 3"/>
          <p:cNvGrpSpPr/>
          <p:nvPr userDrawn="1"/>
        </p:nvGrpSpPr>
        <p:grpSpPr>
          <a:xfrm>
            <a:off x="598524" y="564109"/>
            <a:ext cx="2904213" cy="693047"/>
            <a:chOff x="881800" y="709946"/>
            <a:chExt cx="5029239" cy="1600203"/>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00" y="709946"/>
              <a:ext cx="2228852" cy="1600203"/>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29384" y="709946"/>
              <a:ext cx="2281655" cy="1600203"/>
            </a:xfrm>
            <a:prstGeom prst="rect">
              <a:avLst/>
            </a:prstGeom>
          </p:spPr>
        </p:pic>
      </p:grpSp>
      <p:sp>
        <p:nvSpPr>
          <p:cNvPr id="10" name="Text Placeholder 3"/>
          <p:cNvSpPr>
            <a:spLocks noGrp="1"/>
          </p:cNvSpPr>
          <p:nvPr>
            <p:ph type="body" sz="quarter" idx="10"/>
          </p:nvPr>
        </p:nvSpPr>
        <p:spPr>
          <a:xfrm>
            <a:off x="2" y="4581950"/>
            <a:ext cx="16076426" cy="865262"/>
          </a:xfrm>
          <a:prstGeom prst="rect">
            <a:avLst/>
          </a:prstGeom>
        </p:spPr>
        <p:txBody>
          <a:bodyPr anchor="ctr"/>
          <a:lstStyle>
            <a:lvl1pPr marL="0" indent="0" algn="ctr">
              <a:buNone/>
              <a:defRPr sz="5400" b="1">
                <a:solidFill>
                  <a:schemeClr val="tx2"/>
                </a:solidFill>
                <a:latin typeface="Gill Sans MT" panose="020B0502020104020203" pitchFamily="34" charset="0"/>
              </a:defRPr>
            </a:lvl1pPr>
          </a:lstStyle>
          <a:p>
            <a:pPr lvl="0"/>
            <a:r>
              <a:rPr lang="en-US"/>
              <a:t>Edit Master text styles</a:t>
            </a:r>
          </a:p>
        </p:txBody>
      </p:sp>
      <p:sp>
        <p:nvSpPr>
          <p:cNvPr id="11" name="Text Placeholder 5"/>
          <p:cNvSpPr>
            <a:spLocks noGrp="1"/>
          </p:cNvSpPr>
          <p:nvPr>
            <p:ph type="body" sz="quarter" idx="11"/>
          </p:nvPr>
        </p:nvSpPr>
        <p:spPr>
          <a:xfrm>
            <a:off x="0" y="5447210"/>
            <a:ext cx="16076429" cy="873693"/>
          </a:xfrm>
          <a:prstGeom prst="rect">
            <a:avLst/>
          </a:prstGeom>
        </p:spPr>
        <p:txBody>
          <a:bodyPr anchor="ctr"/>
          <a:lstStyle>
            <a:lvl1pPr marL="0" indent="0" algn="ctr">
              <a:buNone/>
              <a:defRPr>
                <a:solidFill>
                  <a:schemeClr val="tx2"/>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082127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494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535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2227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7921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098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5455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36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796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642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90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74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660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77662" y="1871276"/>
            <a:ext cx="17732678" cy="7607595"/>
          </a:xfrm>
          <a:prstGeom prst="rect">
            <a:avLst/>
          </a:prstGeom>
        </p:spPr>
        <p:txBody>
          <a:bodyPr/>
          <a:lstStyle>
            <a:lvl1pPr marL="342900" indent="-342900">
              <a:buFontTx/>
              <a:buBlip>
                <a:blip r:embed="rId3"/>
              </a:buBlip>
              <a:defRPr b="0" i="0">
                <a:solidFill>
                  <a:srgbClr val="50A5AB"/>
                </a:solidFill>
                <a:latin typeface="Arial" panose="020B0604020202020204" pitchFamily="34" charset="0"/>
                <a:cs typeface="Arial" panose="020B0604020202020204" pitchFamily="34" charset="0"/>
              </a:defRPr>
            </a:lvl1pPr>
            <a:lvl2pPr marL="1028700" indent="-342900">
              <a:buFontTx/>
              <a:buBlip>
                <a:blip r:embed="rId4"/>
              </a:buBlip>
              <a:defRPr b="0" i="0">
                <a:solidFill>
                  <a:srgbClr val="50A5AB"/>
                </a:solidFill>
                <a:latin typeface="Arial" panose="020B0604020202020204" pitchFamily="34" charset="0"/>
                <a:cs typeface="Arial" panose="020B0604020202020204" pitchFamily="34" charset="0"/>
              </a:defRPr>
            </a:lvl2pPr>
            <a:lvl3pPr marL="1714500" indent="-342900">
              <a:buFontTx/>
              <a:buBlip>
                <a:blip r:embed="rId5"/>
              </a:buBlip>
              <a:defRPr b="0" i="0">
                <a:solidFill>
                  <a:srgbClr val="50A5AB"/>
                </a:solidFill>
                <a:latin typeface="Arial" panose="020B0604020202020204" pitchFamily="34" charset="0"/>
                <a:cs typeface="Arial" panose="020B0604020202020204" pitchFamily="34" charset="0"/>
              </a:defRPr>
            </a:lvl3pPr>
            <a:lvl4pPr marL="2400300" indent="-342900">
              <a:buFontTx/>
              <a:buBlip>
                <a:blip r:embed="rId6"/>
              </a:buBlip>
              <a:defRPr b="0" i="0">
                <a:solidFill>
                  <a:srgbClr val="50A5AB"/>
                </a:solidFill>
                <a:latin typeface="Arial" panose="020B0604020202020204" pitchFamily="34" charset="0"/>
                <a:cs typeface="Arial" panose="020B0604020202020204" pitchFamily="34" charset="0"/>
              </a:defRPr>
            </a:lvl4pPr>
            <a:lvl5pPr marL="3086100" indent="-342900">
              <a:buFontTx/>
              <a:buBlip>
                <a:blip r:embed="rId3"/>
              </a:buBlip>
              <a:defRPr b="0" i="0">
                <a:solidFill>
                  <a:srgbClr val="50A5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2553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08" y="3"/>
            <a:ext cx="18807546" cy="9696891"/>
          </a:xfrm>
          <a:prstGeom prst="rect">
            <a:avLst/>
          </a:prstGeom>
        </p:spPr>
      </p:pic>
      <p:sp>
        <p:nvSpPr>
          <p:cNvPr id="8" name="Text Placeholder 3"/>
          <p:cNvSpPr>
            <a:spLocks noGrp="1"/>
          </p:cNvSpPr>
          <p:nvPr>
            <p:ph type="body" sz="quarter" idx="10"/>
          </p:nvPr>
        </p:nvSpPr>
        <p:spPr>
          <a:xfrm>
            <a:off x="0" y="3"/>
            <a:ext cx="18288000" cy="1610831"/>
          </a:xfrm>
          <a:prstGeom prst="rect">
            <a:avLst/>
          </a:prstGeom>
        </p:spPr>
        <p:txBody>
          <a:bodyPr anchor="ctr"/>
          <a:lstStyle>
            <a:lvl1pPr marL="0" indent="0" algn="l">
              <a:buNone/>
              <a:defRPr sz="5400" b="1">
                <a:solidFill>
                  <a:srgbClr val="008C99"/>
                </a:solidFill>
                <a:latin typeface="Gill Sans MT" panose="020B0502020104020203" pitchFamily="34" charset="0"/>
              </a:defRPr>
            </a:lvl1pPr>
          </a:lstStyle>
          <a:p>
            <a:pPr lvl="0"/>
            <a:r>
              <a:rPr lang="en-US"/>
              <a:t>Edit Master text styles</a:t>
            </a:r>
          </a:p>
        </p:txBody>
      </p:sp>
      <p:sp>
        <p:nvSpPr>
          <p:cNvPr id="9" name="Text Placeholder 5"/>
          <p:cNvSpPr>
            <a:spLocks noGrp="1"/>
          </p:cNvSpPr>
          <p:nvPr>
            <p:ph type="body" sz="quarter" idx="16"/>
          </p:nvPr>
        </p:nvSpPr>
        <p:spPr>
          <a:xfrm>
            <a:off x="256675" y="1796194"/>
            <a:ext cx="6909665" cy="669980"/>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0" name="Text Placeholder 5"/>
          <p:cNvSpPr>
            <a:spLocks noGrp="1"/>
          </p:cNvSpPr>
          <p:nvPr>
            <p:ph type="body" sz="quarter" idx="19"/>
          </p:nvPr>
        </p:nvSpPr>
        <p:spPr>
          <a:xfrm>
            <a:off x="11101883" y="1796194"/>
            <a:ext cx="6909665" cy="669980"/>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1" name="Text Placeholder 3"/>
          <p:cNvSpPr>
            <a:spLocks noGrp="1"/>
          </p:cNvSpPr>
          <p:nvPr>
            <p:ph type="body" sz="quarter" idx="20"/>
          </p:nvPr>
        </p:nvSpPr>
        <p:spPr>
          <a:xfrm>
            <a:off x="257610" y="2651532"/>
            <a:ext cx="6908801" cy="6678540"/>
          </a:xfrm>
          <a:prstGeom prst="rect">
            <a:avLst/>
          </a:prstGeom>
        </p:spPr>
        <p:txBody>
          <a:bodyPr/>
          <a:lstStyle>
            <a:lvl1pPr marL="342900" indent="-342900">
              <a:buFontTx/>
              <a:buBlip>
                <a:blip r:embed="rId3"/>
              </a:buBlip>
              <a:defRPr>
                <a:solidFill>
                  <a:srgbClr val="50A5AB"/>
                </a:solidFill>
              </a:defRPr>
            </a:lvl1pPr>
            <a:lvl2pPr marL="1028700" indent="-342900">
              <a:buFontTx/>
              <a:buBlip>
                <a:blip r:embed="rId4"/>
              </a:buBlip>
              <a:defRPr>
                <a:solidFill>
                  <a:srgbClr val="50A5AB"/>
                </a:solidFill>
              </a:defRPr>
            </a:lvl2pPr>
            <a:lvl3pPr marL="1714500" indent="-342900">
              <a:buFontTx/>
              <a:buBlip>
                <a:blip r:embed="rId5"/>
              </a:buBlip>
              <a:defRPr>
                <a:solidFill>
                  <a:srgbClr val="50A5AB"/>
                </a:solidFill>
              </a:defRPr>
            </a:lvl3pPr>
            <a:lvl4pPr marL="2400300" indent="-342900">
              <a:buFontTx/>
              <a:buBlip>
                <a:blip r:embed="rId6"/>
              </a:buBlip>
              <a:defRPr>
                <a:solidFill>
                  <a:srgbClr val="50A5AB"/>
                </a:solidFill>
              </a:defRPr>
            </a:lvl4pPr>
            <a:lvl5pPr marL="3086100" indent="-34290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21"/>
          </p:nvPr>
        </p:nvSpPr>
        <p:spPr>
          <a:xfrm>
            <a:off x="11101883" y="2651532"/>
            <a:ext cx="6908801" cy="6678540"/>
          </a:xfrm>
          <a:prstGeom prst="rect">
            <a:avLst/>
          </a:prstGeom>
        </p:spPr>
        <p:txBody>
          <a:bodyPr/>
          <a:lstStyle>
            <a:lvl1pPr marL="342900" indent="-342900">
              <a:buFontTx/>
              <a:buBlip>
                <a:blip r:embed="rId3"/>
              </a:buBlip>
              <a:defRPr>
                <a:solidFill>
                  <a:srgbClr val="50A5AB"/>
                </a:solidFill>
              </a:defRPr>
            </a:lvl1pPr>
            <a:lvl2pPr marL="1028700" indent="-342900">
              <a:buFontTx/>
              <a:buBlip>
                <a:blip r:embed="rId4"/>
              </a:buBlip>
              <a:defRPr>
                <a:solidFill>
                  <a:srgbClr val="50A5AB"/>
                </a:solidFill>
              </a:defRPr>
            </a:lvl2pPr>
            <a:lvl3pPr marL="1714500" indent="-342900">
              <a:buFontTx/>
              <a:buBlip>
                <a:blip r:embed="rId5"/>
              </a:buBlip>
              <a:defRPr>
                <a:solidFill>
                  <a:srgbClr val="50A5AB"/>
                </a:solidFill>
              </a:defRPr>
            </a:lvl3pPr>
            <a:lvl4pPr marL="2400300" indent="-342900">
              <a:buFontTx/>
              <a:buBlip>
                <a:blip r:embed="rId6"/>
              </a:buBlip>
              <a:defRPr>
                <a:solidFill>
                  <a:srgbClr val="50A5AB"/>
                </a:solidFill>
              </a:defRPr>
            </a:lvl4pPr>
            <a:lvl5pPr marL="3086100" indent="-34290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2" y="1610832"/>
            <a:ext cx="10483703"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58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9"/>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920D85-A72B-4468-BFE3-4C61F46AAA2F}" type="datetime1">
              <a:rPr lang="en-US" smtClean="0"/>
              <a:t>3/3/25</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63DA94E-5936-7C41-8B63-D8020E6F7926}" type="slidenum">
              <a:rPr lang="en-US" smtClean="0"/>
              <a:pPr/>
              <a:t>‹#›</a:t>
            </a:fld>
            <a:endParaRPr lang="en-US"/>
          </a:p>
        </p:txBody>
      </p:sp>
      <p:pic>
        <p:nvPicPr>
          <p:cNvPr id="7" name="Picture 6"/>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257300" y="9526846"/>
            <a:ext cx="4558284" cy="522911"/>
          </a:xfrm>
          <a:prstGeom prst="rect">
            <a:avLst/>
          </a:prstGeom>
        </p:spPr>
      </p:pic>
      <p:cxnSp>
        <p:nvCxnSpPr>
          <p:cNvPr id="8" name="Straight Connector 7"/>
          <p:cNvCxnSpPr/>
          <p:nvPr userDrawn="1"/>
        </p:nvCxnSpPr>
        <p:spPr>
          <a:xfrm>
            <a:off x="1257303" y="9329055"/>
            <a:ext cx="157733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9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 id="2147483685" r:id="rId24"/>
    <p:sldLayoutId id="2147483702" r:id="rId25"/>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74202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3" r:id="rId12"/>
    <p:sldLayoutId id="214748370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tags" Target="../tags/tag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4.xml"/><Relationship Id="rId1" Type="http://schemas.openxmlformats.org/officeDocument/2006/relationships/tags" Target="../tags/tag10.xml"/><Relationship Id="rId4" Type="http://schemas.microsoft.com/office/2018/10/relationships/comments" Target="../comments/modernComment_1CE_1A83930F.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tags" Target="../tags/tag14.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51.jpe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4.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jpeg"/><Relationship Id="rId7" Type="http://schemas.openxmlformats.org/officeDocument/2006/relationships/diagramQuickStyle" Target="../diagrams/quickStyle3.xml"/><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6.pn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3.jpeg"/><Relationship Id="rId7" Type="http://schemas.openxmlformats.org/officeDocument/2006/relationships/diagramQuickStyle" Target="../diagrams/quickStyle4.xml"/><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8.png"/><Relationship Id="rId9" Type="http://schemas.microsoft.com/office/2007/relationships/diagramDrawing" Target="../diagrams/drawing4.xml"/></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jpe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3.jpeg"/><Relationship Id="rId7" Type="http://schemas.openxmlformats.org/officeDocument/2006/relationships/diagramColors" Target="../diagrams/colors6.xml"/><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70.pn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pic>
        <p:nvPicPr>
          <p:cNvPr id="6" name="Picture 6"/>
          <p:cNvPicPr>
            <a:picLocks noChangeAspect="1"/>
          </p:cNvPicPr>
          <p:nvPr/>
        </p:nvPicPr>
        <p:blipFill>
          <a:blip r:embed="rId3"/>
          <a:srcRect/>
          <a:stretch>
            <a:fillRect/>
          </a:stretch>
        </p:blipFill>
        <p:spPr>
          <a:xfrm>
            <a:off x="13212377" y="4867204"/>
            <a:ext cx="2390609" cy="3897732"/>
          </a:xfrm>
          <a:prstGeom prst="rect">
            <a:avLst/>
          </a:prstGeom>
        </p:spPr>
      </p:pic>
      <p:pic>
        <p:nvPicPr>
          <p:cNvPr id="7" name="Picture 7"/>
          <p:cNvPicPr>
            <a:picLocks noChangeAspect="1"/>
          </p:cNvPicPr>
          <p:nvPr/>
        </p:nvPicPr>
        <p:blipFill>
          <a:blip r:embed="rId4"/>
          <a:srcRect/>
          <a:stretch>
            <a:fillRect/>
          </a:stretch>
        </p:blipFill>
        <p:spPr>
          <a:xfrm>
            <a:off x="10034371" y="4883249"/>
            <a:ext cx="2390609" cy="3897732"/>
          </a:xfrm>
          <a:prstGeom prst="rect">
            <a:avLst/>
          </a:prstGeom>
        </p:spPr>
      </p:pic>
      <p:sp>
        <p:nvSpPr>
          <p:cNvPr id="10" name="TextBox 10"/>
          <p:cNvSpPr txBox="1"/>
          <p:nvPr/>
        </p:nvSpPr>
        <p:spPr>
          <a:xfrm>
            <a:off x="2776554" y="728542"/>
            <a:ext cx="12734892" cy="826637"/>
          </a:xfrm>
          <a:prstGeom prst="rect">
            <a:avLst/>
          </a:prstGeom>
        </p:spPr>
        <p:txBody>
          <a:bodyPr lIns="0" tIns="0" rIns="0" bIns="0" rtlCol="0" anchor="t">
            <a:spAutoFit/>
          </a:bodyPr>
          <a:lstStyle/>
          <a:p>
            <a:pPr algn="ctr">
              <a:lnSpc>
                <a:spcPts val="7000"/>
              </a:lnSpc>
            </a:pPr>
            <a:endParaRPr lang="en-US" sz="5000">
              <a:solidFill>
                <a:srgbClr val="344E41"/>
              </a:solidFill>
              <a:latin typeface="Raleway"/>
            </a:endParaRPr>
          </a:p>
        </p:txBody>
      </p:sp>
      <p:sp>
        <p:nvSpPr>
          <p:cNvPr id="11" name="TextBox 11"/>
          <p:cNvSpPr txBox="1"/>
          <p:nvPr/>
        </p:nvSpPr>
        <p:spPr>
          <a:xfrm>
            <a:off x="5546501" y="1600775"/>
            <a:ext cx="7191573" cy="574196"/>
          </a:xfrm>
          <a:prstGeom prst="rect">
            <a:avLst/>
          </a:prstGeom>
        </p:spPr>
        <p:txBody>
          <a:bodyPr wrap="square" lIns="0" tIns="0" rIns="0" bIns="0" rtlCol="0" anchor="t">
            <a:spAutoFit/>
          </a:bodyPr>
          <a:lstStyle/>
          <a:p>
            <a:pPr algn="ctr">
              <a:lnSpc>
                <a:spcPts val="4759"/>
              </a:lnSpc>
            </a:pPr>
            <a:endParaRPr lang="en-US" sz="3399">
              <a:solidFill>
                <a:srgbClr val="344E41"/>
              </a:solidFill>
              <a:latin typeface="Canva Sans"/>
            </a:endParaRPr>
          </a:p>
        </p:txBody>
      </p:sp>
      <p:sp>
        <p:nvSpPr>
          <p:cNvPr id="13" name="TextBox 6">
            <a:extLst>
              <a:ext uri="{FF2B5EF4-FFF2-40B4-BE49-F238E27FC236}">
                <a16:creationId xmlns:a16="http://schemas.microsoft.com/office/drawing/2014/main" id="{CE343DE5-A068-0B10-90EC-A7D6FED76EEC}"/>
              </a:ext>
            </a:extLst>
          </p:cNvPr>
          <p:cNvSpPr txBox="1"/>
          <p:nvPr/>
        </p:nvSpPr>
        <p:spPr>
          <a:xfrm>
            <a:off x="5715000" y="9511030"/>
            <a:ext cx="7086600" cy="400622"/>
          </a:xfrm>
          <a:prstGeom prst="rect">
            <a:avLst/>
          </a:prstGeom>
        </p:spPr>
        <p:txBody>
          <a:bodyPr wrap="square" lIns="0" tIns="0" rIns="0" bIns="0" rtlCol="0" anchor="t">
            <a:spAutoFit/>
          </a:bodyPr>
          <a:lstStyle/>
          <a:p>
            <a:pPr algn="ctr">
              <a:lnSpc>
                <a:spcPts val="3359"/>
              </a:lnSpc>
            </a:pPr>
            <a:r>
              <a:rPr lang="en-US" sz="2400" b="1">
                <a:solidFill>
                  <a:srgbClr val="344E41"/>
                </a:solidFill>
                <a:latin typeface="Raleway"/>
              </a:rPr>
              <a:t>Division of Integrative Health and Wellness</a:t>
            </a:r>
          </a:p>
        </p:txBody>
      </p:sp>
      <p:sp>
        <p:nvSpPr>
          <p:cNvPr id="14" name="TextBox 13">
            <a:extLst>
              <a:ext uri="{FF2B5EF4-FFF2-40B4-BE49-F238E27FC236}">
                <a16:creationId xmlns:a16="http://schemas.microsoft.com/office/drawing/2014/main" id="{C4D0A872-2F87-20BA-A3E0-7823DD8BACDC}"/>
              </a:ext>
            </a:extLst>
          </p:cNvPr>
          <p:cNvSpPr txBox="1"/>
          <p:nvPr/>
        </p:nvSpPr>
        <p:spPr>
          <a:xfrm>
            <a:off x="2553452" y="8648700"/>
            <a:ext cx="3390148" cy="614912"/>
          </a:xfrm>
          <a:prstGeom prst="rect">
            <a:avLst/>
          </a:prstGeom>
          <a:noFill/>
        </p:spPr>
        <p:txBody>
          <a:bodyPr wrap="square">
            <a:spAutoFit/>
          </a:bodyPr>
          <a:lstStyle/>
          <a:p>
            <a:pPr algn="ctr">
              <a:lnSpc>
                <a:spcPts val="4759"/>
              </a:lnSpc>
            </a:pPr>
            <a:r>
              <a:rPr lang="en-US" sz="1800" b="1">
                <a:solidFill>
                  <a:srgbClr val="344E41"/>
                </a:solidFill>
                <a:latin typeface="Canva Sans"/>
              </a:rPr>
              <a:t>Arti Prasad, MD, FACP, CPE, CPDC</a:t>
            </a:r>
          </a:p>
        </p:txBody>
      </p:sp>
      <p:sp>
        <p:nvSpPr>
          <p:cNvPr id="15" name="TextBox 14">
            <a:extLst>
              <a:ext uri="{FF2B5EF4-FFF2-40B4-BE49-F238E27FC236}">
                <a16:creationId xmlns:a16="http://schemas.microsoft.com/office/drawing/2014/main" id="{8128B63E-AAE2-1114-C3C2-6DEAAD33376B}"/>
              </a:ext>
            </a:extLst>
          </p:cNvPr>
          <p:cNvSpPr txBox="1"/>
          <p:nvPr/>
        </p:nvSpPr>
        <p:spPr>
          <a:xfrm>
            <a:off x="13252448" y="8636658"/>
            <a:ext cx="2429048" cy="613630"/>
          </a:xfrm>
          <a:prstGeom prst="rect">
            <a:avLst/>
          </a:prstGeom>
          <a:noFill/>
        </p:spPr>
        <p:txBody>
          <a:bodyPr wrap="square">
            <a:spAutoFit/>
          </a:bodyPr>
          <a:lstStyle/>
          <a:p>
            <a:pPr algn="ctr">
              <a:lnSpc>
                <a:spcPts val="4759"/>
              </a:lnSpc>
            </a:pPr>
            <a:r>
              <a:rPr lang="en-US" b="1">
                <a:solidFill>
                  <a:srgbClr val="344E41"/>
                </a:solidFill>
                <a:latin typeface="Canva Sans"/>
              </a:rPr>
              <a:t>Susan Haddow</a:t>
            </a:r>
            <a:r>
              <a:rPr lang="en-US" sz="1800" b="1">
                <a:solidFill>
                  <a:srgbClr val="344E41"/>
                </a:solidFill>
                <a:latin typeface="Canva Sans"/>
              </a:rPr>
              <a:t>, MD</a:t>
            </a:r>
          </a:p>
        </p:txBody>
      </p:sp>
      <p:sp>
        <p:nvSpPr>
          <p:cNvPr id="16" name="TextBox 15">
            <a:extLst>
              <a:ext uri="{FF2B5EF4-FFF2-40B4-BE49-F238E27FC236}">
                <a16:creationId xmlns:a16="http://schemas.microsoft.com/office/drawing/2014/main" id="{612D5E7C-7DFC-331E-0CF6-6C4E29A31CF7}"/>
              </a:ext>
            </a:extLst>
          </p:cNvPr>
          <p:cNvSpPr txBox="1"/>
          <p:nvPr/>
        </p:nvSpPr>
        <p:spPr>
          <a:xfrm>
            <a:off x="10074440" y="8671214"/>
            <a:ext cx="2390609" cy="613630"/>
          </a:xfrm>
          <a:prstGeom prst="rect">
            <a:avLst/>
          </a:prstGeom>
          <a:noFill/>
        </p:spPr>
        <p:txBody>
          <a:bodyPr wrap="square">
            <a:spAutoFit/>
          </a:bodyPr>
          <a:lstStyle/>
          <a:p>
            <a:pPr algn="ctr">
              <a:lnSpc>
                <a:spcPts val="4759"/>
              </a:lnSpc>
            </a:pPr>
            <a:r>
              <a:rPr lang="en-US" b="1">
                <a:solidFill>
                  <a:srgbClr val="344E41"/>
                </a:solidFill>
                <a:latin typeface="Canva Sans"/>
              </a:rPr>
              <a:t>Kate Shafto,</a:t>
            </a:r>
            <a:r>
              <a:rPr lang="en-US" sz="1800" b="1">
                <a:solidFill>
                  <a:srgbClr val="344E41"/>
                </a:solidFill>
                <a:latin typeface="Canva Sans"/>
              </a:rPr>
              <a:t> MD</a:t>
            </a:r>
          </a:p>
        </p:txBody>
      </p:sp>
      <p:sp>
        <p:nvSpPr>
          <p:cNvPr id="17" name="TextBox 16">
            <a:extLst>
              <a:ext uri="{FF2B5EF4-FFF2-40B4-BE49-F238E27FC236}">
                <a16:creationId xmlns:a16="http://schemas.microsoft.com/office/drawing/2014/main" id="{FC52A5E8-D92E-E6F8-3681-4DDA44313BA0}"/>
              </a:ext>
            </a:extLst>
          </p:cNvPr>
          <p:cNvSpPr txBox="1"/>
          <p:nvPr/>
        </p:nvSpPr>
        <p:spPr>
          <a:xfrm>
            <a:off x="5562600" y="8652703"/>
            <a:ext cx="4291269" cy="613630"/>
          </a:xfrm>
          <a:prstGeom prst="rect">
            <a:avLst/>
          </a:prstGeom>
          <a:noFill/>
        </p:spPr>
        <p:txBody>
          <a:bodyPr wrap="square">
            <a:spAutoFit/>
          </a:bodyPr>
          <a:lstStyle/>
          <a:p>
            <a:pPr algn="ctr">
              <a:lnSpc>
                <a:spcPts val="4759"/>
              </a:lnSpc>
            </a:pPr>
            <a:r>
              <a:rPr lang="en-US" sz="1800" b="1">
                <a:solidFill>
                  <a:srgbClr val="344E41"/>
                </a:solidFill>
                <a:latin typeface="Canva Sans"/>
              </a:rPr>
              <a:t>Catherine Justice, DPT, C-IAYT</a:t>
            </a:r>
          </a:p>
        </p:txBody>
      </p:sp>
      <p:sp>
        <p:nvSpPr>
          <p:cNvPr id="19" name="TextBox 18">
            <a:extLst>
              <a:ext uri="{FF2B5EF4-FFF2-40B4-BE49-F238E27FC236}">
                <a16:creationId xmlns:a16="http://schemas.microsoft.com/office/drawing/2014/main" id="{3D011E00-D61C-A010-E640-A919791943F4}"/>
              </a:ext>
            </a:extLst>
          </p:cNvPr>
          <p:cNvSpPr txBox="1"/>
          <p:nvPr/>
        </p:nvSpPr>
        <p:spPr>
          <a:xfrm>
            <a:off x="5775157" y="582669"/>
            <a:ext cx="12095747" cy="3200876"/>
          </a:xfrm>
          <a:prstGeom prst="rect">
            <a:avLst/>
          </a:prstGeom>
          <a:noFill/>
        </p:spPr>
        <p:txBody>
          <a:bodyPr wrap="square">
            <a:spAutoFit/>
          </a:bodyPr>
          <a:lstStyle/>
          <a:p>
            <a:pPr algn="ctr"/>
            <a:r>
              <a:rPr lang="en-US" sz="4800" b="1"/>
              <a:t>Planning and Implementing Integrative Health Project ECHO </a:t>
            </a:r>
          </a:p>
          <a:p>
            <a:pPr algn="ctr"/>
            <a:r>
              <a:rPr lang="en-US" sz="4000" b="1"/>
              <a:t>(Extension For Community Healthcare Outcomes) </a:t>
            </a:r>
          </a:p>
          <a:p>
            <a:pPr algn="ctr"/>
            <a:r>
              <a:rPr lang="en-US" sz="4800" b="1"/>
              <a:t>Programs  </a:t>
            </a:r>
          </a:p>
          <a:p>
            <a:endParaRPr lang="en-US"/>
          </a:p>
        </p:txBody>
      </p:sp>
      <p:grpSp>
        <p:nvGrpSpPr>
          <p:cNvPr id="20" name="Group 2">
            <a:extLst>
              <a:ext uri="{FF2B5EF4-FFF2-40B4-BE49-F238E27FC236}">
                <a16:creationId xmlns:a16="http://schemas.microsoft.com/office/drawing/2014/main" id="{935D724B-B4E6-C858-D0E0-DFCC19AAFCD4}"/>
              </a:ext>
            </a:extLst>
          </p:cNvPr>
          <p:cNvGrpSpPr/>
          <p:nvPr/>
        </p:nvGrpSpPr>
        <p:grpSpPr>
          <a:xfrm>
            <a:off x="251142" y="342900"/>
            <a:ext cx="5050824" cy="4135800"/>
            <a:chOff x="0" y="0"/>
            <a:chExt cx="6734432" cy="5514400"/>
          </a:xfrm>
        </p:grpSpPr>
        <p:pic>
          <p:nvPicPr>
            <p:cNvPr id="21" name="Picture 3">
              <a:extLst>
                <a:ext uri="{FF2B5EF4-FFF2-40B4-BE49-F238E27FC236}">
                  <a16:creationId xmlns:a16="http://schemas.microsoft.com/office/drawing/2014/main" id="{866A2FB7-4136-F0FA-5AF3-9B55A9C66303}"/>
                </a:ext>
              </a:extLst>
            </p:cNvPr>
            <p:cNvPicPr>
              <a:picLocks noChangeAspect="1"/>
            </p:cNvPicPr>
            <p:nvPr/>
          </p:nvPicPr>
          <p:blipFill>
            <a:blip r:embed="rId5"/>
            <a:srcRect l="1150" r="1150"/>
            <a:stretch>
              <a:fillRect/>
            </a:stretch>
          </p:blipFill>
          <p:spPr>
            <a:xfrm>
              <a:off x="0" y="0"/>
              <a:ext cx="6734432" cy="5514400"/>
            </a:xfrm>
            <a:prstGeom prst="rect">
              <a:avLst/>
            </a:prstGeom>
          </p:spPr>
        </p:pic>
      </p:grpSp>
      <p:pic>
        <p:nvPicPr>
          <p:cNvPr id="9" name="Picture 8">
            <a:extLst>
              <a:ext uri="{FF2B5EF4-FFF2-40B4-BE49-F238E27FC236}">
                <a16:creationId xmlns:a16="http://schemas.microsoft.com/office/drawing/2014/main" id="{937F5424-DE58-E5F8-B92E-2F82D86D3722}"/>
              </a:ext>
            </a:extLst>
          </p:cNvPr>
          <p:cNvPicPr>
            <a:picLocks noChangeAspect="1"/>
          </p:cNvPicPr>
          <p:nvPr/>
        </p:nvPicPr>
        <p:blipFill>
          <a:blip r:embed="rId6"/>
          <a:stretch>
            <a:fillRect/>
          </a:stretch>
        </p:blipFill>
        <p:spPr>
          <a:xfrm>
            <a:off x="3077612" y="4956018"/>
            <a:ext cx="2408788" cy="3921281"/>
          </a:xfrm>
          <a:prstGeom prst="rect">
            <a:avLst/>
          </a:prstGeom>
        </p:spPr>
      </p:pic>
      <p:pic>
        <p:nvPicPr>
          <p:cNvPr id="4" name="Picture 3" descr="A person in a blue sweater&#10;&#10;AI-generated content may be incorrect.">
            <a:extLst>
              <a:ext uri="{FF2B5EF4-FFF2-40B4-BE49-F238E27FC236}">
                <a16:creationId xmlns:a16="http://schemas.microsoft.com/office/drawing/2014/main" id="{FCB41A15-7355-CCEE-F375-750B5CAF2DD9}"/>
              </a:ext>
            </a:extLst>
          </p:cNvPr>
          <p:cNvPicPr>
            <a:picLocks noChangeAspect="1"/>
          </p:cNvPicPr>
          <p:nvPr/>
        </p:nvPicPr>
        <p:blipFill>
          <a:blip r:embed="rId7"/>
          <a:stretch>
            <a:fillRect/>
          </a:stretch>
        </p:blipFill>
        <p:spPr>
          <a:xfrm>
            <a:off x="6405916" y="5024886"/>
            <a:ext cx="2586319" cy="37309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416692"/>
            <a:ext cx="18288000" cy="1610831"/>
          </a:xfrm>
        </p:spPr>
        <p:txBody>
          <a:bodyPr/>
          <a:lstStyle/>
          <a:p>
            <a:r>
              <a:rPr lang="en-US">
                <a:solidFill>
                  <a:schemeClr val="accent6">
                    <a:lumMod val="25000"/>
                  </a:schemeClr>
                </a:solidFill>
              </a:rPr>
              <a:t>The ECHO Model</a:t>
            </a:r>
          </a:p>
        </p:txBody>
      </p:sp>
      <p:pic>
        <p:nvPicPr>
          <p:cNvPr id="2" name="Picture 3" descr="A picture containing circle&#10;&#10;Description automatically generated">
            <a:extLst>
              <a:ext uri="{FF2B5EF4-FFF2-40B4-BE49-F238E27FC236}">
                <a16:creationId xmlns:a16="http://schemas.microsoft.com/office/drawing/2014/main" id="{26932559-E202-DFF2-87FB-A32529A1365E}"/>
              </a:ext>
            </a:extLst>
          </p:cNvPr>
          <p:cNvPicPr>
            <a:picLocks noChangeAspect="1"/>
          </p:cNvPicPr>
          <p:nvPr/>
        </p:nvPicPr>
        <p:blipFill rotWithShape="1">
          <a:blip r:embed="rId4"/>
          <a:srcRect t="16434" b="350"/>
          <a:stretch/>
        </p:blipFill>
        <p:spPr>
          <a:xfrm>
            <a:off x="914400" y="1790700"/>
            <a:ext cx="16154399" cy="3874217"/>
          </a:xfrm>
          <a:prstGeom prst="rect">
            <a:avLst/>
          </a:prstGeom>
        </p:spPr>
      </p:pic>
      <p:pic>
        <p:nvPicPr>
          <p:cNvPr id="4" name="Picture 3" descr="screenshotHD.JPG">
            <a:extLst>
              <a:ext uri="{FF2B5EF4-FFF2-40B4-BE49-F238E27FC236}">
                <a16:creationId xmlns:a16="http://schemas.microsoft.com/office/drawing/2014/main" id="{9C877BF4-CD5B-82F8-6E7D-2E61EB5F3D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72799" y="5664917"/>
            <a:ext cx="6096000" cy="45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roject ECHO: A Democracy of Knowledge ...">
            <a:extLst>
              <a:ext uri="{FF2B5EF4-FFF2-40B4-BE49-F238E27FC236}">
                <a16:creationId xmlns:a16="http://schemas.microsoft.com/office/drawing/2014/main" id="{029E3F00-148F-7125-2111-2F0928B36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495" y="6043863"/>
            <a:ext cx="4379352" cy="2452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4816D5-F916-F6F5-A7EB-83C546775161}"/>
              </a:ext>
            </a:extLst>
          </p:cNvPr>
          <p:cNvSpPr txBox="1"/>
          <p:nvPr/>
        </p:nvSpPr>
        <p:spPr>
          <a:xfrm>
            <a:off x="2506577" y="8875246"/>
            <a:ext cx="5518484" cy="369332"/>
          </a:xfrm>
          <a:prstGeom prst="rect">
            <a:avLst/>
          </a:prstGeom>
          <a:noFill/>
        </p:spPr>
        <p:txBody>
          <a:bodyPr wrap="square" rtlCol="0">
            <a:spAutoFit/>
          </a:bodyPr>
          <a:lstStyle/>
          <a:p>
            <a:r>
              <a:rPr lang="en-US" dirty="0"/>
              <a:t>Copy Righted slides used with permission</a:t>
            </a:r>
          </a:p>
        </p:txBody>
      </p:sp>
    </p:spTree>
    <p:custDataLst>
      <p:tags r:id="rId1"/>
    </p:custDataLst>
    <p:extLst>
      <p:ext uri="{BB962C8B-B14F-4D97-AF65-F5344CB8AC3E}">
        <p14:creationId xmlns:p14="http://schemas.microsoft.com/office/powerpoint/2010/main" val="30116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vert="horz" lIns="137160" tIns="68580" rIns="137160" bIns="68580" rtlCol="0" anchor="ctr">
            <a:normAutofit/>
          </a:bodyPr>
          <a:lstStyle/>
          <a:p>
            <a:r>
              <a:rPr lang="en-US">
                <a:solidFill>
                  <a:schemeClr val="accent6">
                    <a:lumMod val="25000"/>
                  </a:schemeClr>
                </a:solidFill>
                <a:latin typeface="Arial"/>
                <a:cs typeface="Arial"/>
              </a:rPr>
              <a:t>An ECHO Hub...</a:t>
            </a:r>
            <a:endParaRPr lang="en-US">
              <a:solidFill>
                <a:schemeClr val="accent6">
                  <a:lumMod val="25000"/>
                </a:schemeClr>
              </a:solidFill>
            </a:endParaRPr>
          </a:p>
        </p:txBody>
      </p:sp>
      <p:sp>
        <p:nvSpPr>
          <p:cNvPr id="6" name="Text Placeholder 5"/>
          <p:cNvSpPr>
            <a:spLocks noGrp="1"/>
          </p:cNvSpPr>
          <p:nvPr>
            <p:ph type="body" sz="quarter" idx="20"/>
          </p:nvPr>
        </p:nvSpPr>
        <p:spPr>
          <a:xfrm>
            <a:off x="1354238" y="1654710"/>
            <a:ext cx="15729996" cy="7868037"/>
          </a:xfrm>
        </p:spPr>
        <p:txBody>
          <a:bodyPr vert="horz" lIns="137160" tIns="68580" rIns="137160" bIns="68580" rtlCol="0" anchor="t">
            <a:normAutofit/>
          </a:bodyPr>
          <a:lstStyle/>
          <a:p>
            <a:pPr>
              <a:lnSpc>
                <a:spcPct val="150000"/>
              </a:lnSpc>
              <a:buFont typeface="Arial" panose="020B0604020202020204" pitchFamily="34" charset="0"/>
              <a:buChar char="•"/>
            </a:pPr>
            <a:r>
              <a:rPr lang="en-US">
                <a:solidFill>
                  <a:srgbClr val="1C344D"/>
                </a:solidFill>
                <a:latin typeface="Arial"/>
                <a:cs typeface="Arial"/>
              </a:rPr>
              <a:t>Trains physicians, physician assistants, nurse practitioners, nurses, pharmacists, educators in HCV</a:t>
            </a:r>
          </a:p>
          <a:p>
            <a:pPr>
              <a:lnSpc>
                <a:spcPct val="150000"/>
              </a:lnSpc>
              <a:buFont typeface="Arial" panose="020B0604020202020204" pitchFamily="34" charset="0"/>
              <a:buChar char="•"/>
            </a:pPr>
            <a:r>
              <a:rPr lang="en-US">
                <a:solidFill>
                  <a:srgbClr val="1C344D"/>
                </a:solidFill>
                <a:latin typeface="Arial"/>
                <a:cs typeface="Arial"/>
              </a:rPr>
              <a:t>Trains to use web-based software — </a:t>
            </a:r>
            <a:r>
              <a:rPr lang="en-US" b="1" err="1">
                <a:solidFill>
                  <a:srgbClr val="1C344D"/>
                </a:solidFill>
                <a:latin typeface="Arial"/>
                <a:cs typeface="Arial"/>
              </a:rPr>
              <a:t>iECHO</a:t>
            </a:r>
            <a:r>
              <a:rPr lang="en-US" b="1">
                <a:solidFill>
                  <a:srgbClr val="1C344D"/>
                </a:solidFill>
                <a:latin typeface="Arial"/>
                <a:cs typeface="Arial"/>
              </a:rPr>
              <a:t> &amp; ECHO Health®</a:t>
            </a:r>
          </a:p>
          <a:p>
            <a:pPr>
              <a:lnSpc>
                <a:spcPct val="150000"/>
              </a:lnSpc>
              <a:buFont typeface="Arial" panose="020B0604020202020204" pitchFamily="34" charset="0"/>
              <a:buChar char="•"/>
            </a:pPr>
            <a:r>
              <a:rPr lang="en-US">
                <a:solidFill>
                  <a:srgbClr val="1C344D"/>
                </a:solidFill>
                <a:latin typeface="Arial"/>
                <a:cs typeface="Arial"/>
              </a:rPr>
              <a:t>Conducts ECHO sessions  — </a:t>
            </a:r>
            <a:r>
              <a:rPr lang="en-US" b="1">
                <a:solidFill>
                  <a:srgbClr val="1C344D"/>
                </a:solidFill>
                <a:latin typeface="Arial"/>
                <a:cs typeface="Arial"/>
              </a:rPr>
              <a:t>“Knowledge Networks”</a:t>
            </a:r>
          </a:p>
          <a:p>
            <a:pPr>
              <a:lnSpc>
                <a:spcPct val="150000"/>
              </a:lnSpc>
              <a:buFont typeface="Arial" panose="020B0604020202020204" pitchFamily="34" charset="0"/>
              <a:buChar char="•"/>
            </a:pPr>
            <a:r>
              <a:rPr lang="en-US">
                <a:solidFill>
                  <a:srgbClr val="1C344D"/>
                </a:solidFill>
                <a:latin typeface="Arial"/>
                <a:cs typeface="Arial"/>
              </a:rPr>
              <a:t>Initiates case-based guided practice  — </a:t>
            </a:r>
            <a:r>
              <a:rPr lang="en-US" b="1">
                <a:solidFill>
                  <a:srgbClr val="1C344D"/>
                </a:solidFill>
                <a:latin typeface="Arial"/>
                <a:cs typeface="Arial"/>
              </a:rPr>
              <a:t>“Learning Loops”</a:t>
            </a:r>
          </a:p>
          <a:p>
            <a:pPr>
              <a:lnSpc>
                <a:spcPct val="150000"/>
              </a:lnSpc>
              <a:buFont typeface="Arial" panose="020B0604020202020204" pitchFamily="34" charset="0"/>
              <a:buChar char="•"/>
            </a:pPr>
            <a:r>
              <a:rPr lang="en-US">
                <a:solidFill>
                  <a:srgbClr val="1C344D"/>
                </a:solidFill>
                <a:latin typeface="Arial"/>
                <a:cs typeface="Arial"/>
              </a:rPr>
              <a:t>Collects data and monitors outcomes centrally</a:t>
            </a:r>
          </a:p>
          <a:p>
            <a:pPr>
              <a:lnSpc>
                <a:spcPct val="150000"/>
              </a:lnSpc>
              <a:buFont typeface="Arial" panose="020B0604020202020204" pitchFamily="34" charset="0"/>
              <a:buChar char="•"/>
            </a:pPr>
            <a:r>
              <a:rPr lang="en-US">
                <a:solidFill>
                  <a:srgbClr val="1C344D"/>
                </a:solidFill>
                <a:latin typeface="Arial"/>
                <a:cs typeface="Arial"/>
              </a:rPr>
              <a:t>Assesses cost and effectiveness of programs</a:t>
            </a:r>
          </a:p>
        </p:txBody>
      </p:sp>
    </p:spTree>
    <p:custDataLst>
      <p:tags r:id="rId1"/>
    </p:custDataLst>
    <p:extLst>
      <p:ext uri="{BB962C8B-B14F-4D97-AF65-F5344CB8AC3E}">
        <p14:creationId xmlns:p14="http://schemas.microsoft.com/office/powerpoint/2010/main" val="444830479"/>
      </p:ext>
    </p:extLst>
  </p:cSld>
  <p:clrMapOvr>
    <a:masterClrMapping/>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9104834" y="4193405"/>
            <a:ext cx="2342555" cy="2342555"/>
          </a:xfrm>
          <a:custGeom>
            <a:avLst/>
            <a:gdLst>
              <a:gd name="connsiteX0" fmla="*/ 0 w 1561703"/>
              <a:gd name="connsiteY0" fmla="*/ 780852 h 1561703"/>
              <a:gd name="connsiteX1" fmla="*/ 780852 w 1561703"/>
              <a:gd name="connsiteY1" fmla="*/ 0 h 1561703"/>
              <a:gd name="connsiteX2" fmla="*/ 1561704 w 1561703"/>
              <a:gd name="connsiteY2" fmla="*/ 780852 h 1561703"/>
              <a:gd name="connsiteX3" fmla="*/ 780852 w 1561703"/>
              <a:gd name="connsiteY3" fmla="*/ 1561704 h 1561703"/>
              <a:gd name="connsiteX4" fmla="*/ 0 w 1561703"/>
              <a:gd name="connsiteY4" fmla="*/ 780852 h 156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703" h="1561703">
                <a:moveTo>
                  <a:pt x="0" y="780852"/>
                </a:moveTo>
                <a:cubicBezTo>
                  <a:pt x="0" y="349599"/>
                  <a:pt x="349599" y="0"/>
                  <a:pt x="780852" y="0"/>
                </a:cubicBezTo>
                <a:cubicBezTo>
                  <a:pt x="1212105" y="0"/>
                  <a:pt x="1561704" y="349599"/>
                  <a:pt x="1561704" y="780852"/>
                </a:cubicBezTo>
                <a:cubicBezTo>
                  <a:pt x="1561704" y="1212105"/>
                  <a:pt x="1212105" y="1561704"/>
                  <a:pt x="780852" y="1561704"/>
                </a:cubicBezTo>
                <a:cubicBezTo>
                  <a:pt x="349599" y="1561704"/>
                  <a:pt x="0" y="1212105"/>
                  <a:pt x="0" y="78085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974" tIns="424974" rIns="424974" bIns="424974" numCol="1" spcCol="1270" anchor="ctr" anchorCtr="0">
            <a:noAutofit/>
          </a:bodyPr>
          <a:lstStyle/>
          <a:p>
            <a:pPr algn="ctr" defTabSz="2867025">
              <a:lnSpc>
                <a:spcPct val="90000"/>
              </a:lnSpc>
              <a:spcBef>
                <a:spcPct val="0"/>
              </a:spcBef>
              <a:spcAft>
                <a:spcPct val="35000"/>
              </a:spcAft>
            </a:pPr>
            <a:r>
              <a:rPr lang="en-US" sz="6450"/>
              <a:t>HUB</a:t>
            </a:r>
          </a:p>
        </p:txBody>
      </p:sp>
      <p:sp>
        <p:nvSpPr>
          <p:cNvPr id="36" name="Freeform 35"/>
          <p:cNvSpPr/>
          <p:nvPr/>
        </p:nvSpPr>
        <p:spPr>
          <a:xfrm rot="16200000">
            <a:off x="10028401" y="3341813"/>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2" tIns="159294" rIns="148626" bIns="159293" numCol="1" spcCol="1270" anchor="ctr" anchorCtr="0">
            <a:noAutofit/>
          </a:bodyPr>
          <a:lstStyle/>
          <a:p>
            <a:pPr algn="ctr" defTabSz="1466850">
              <a:lnSpc>
                <a:spcPct val="90000"/>
              </a:lnSpc>
              <a:spcBef>
                <a:spcPct val="0"/>
              </a:spcBef>
              <a:spcAft>
                <a:spcPct val="35000"/>
              </a:spcAft>
            </a:pPr>
            <a:endParaRPr lang="en-US" sz="3300"/>
          </a:p>
        </p:txBody>
      </p:sp>
      <p:sp>
        <p:nvSpPr>
          <p:cNvPr id="37" name="Freeform 36"/>
          <p:cNvSpPr/>
          <p:nvPr/>
        </p:nvSpPr>
        <p:spPr>
          <a:xfrm>
            <a:off x="9221961" y="1150347"/>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38" name="Freeform 37"/>
          <p:cNvSpPr/>
          <p:nvPr/>
        </p:nvSpPr>
        <p:spPr>
          <a:xfrm rot="19285714">
            <a:off x="11298592" y="3953506"/>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2" tIns="159294" rIns="148626" bIns="159293" numCol="1" spcCol="1270" anchor="ctr" anchorCtr="0">
            <a:noAutofit/>
          </a:bodyPr>
          <a:lstStyle/>
          <a:p>
            <a:pPr algn="ctr" defTabSz="1466850">
              <a:lnSpc>
                <a:spcPct val="90000"/>
              </a:lnSpc>
              <a:spcBef>
                <a:spcPct val="0"/>
              </a:spcBef>
              <a:spcAft>
                <a:spcPct val="35000"/>
              </a:spcAft>
            </a:pPr>
            <a:endParaRPr lang="en-US" sz="3300"/>
          </a:p>
        </p:txBody>
      </p:sp>
      <p:sp>
        <p:nvSpPr>
          <p:cNvPr id="39" name="Freeform 38"/>
          <p:cNvSpPr/>
          <p:nvPr/>
        </p:nvSpPr>
        <p:spPr>
          <a:xfrm>
            <a:off x="11692695" y="2340189"/>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0" name="Freeform 39"/>
          <p:cNvSpPr/>
          <p:nvPr/>
        </p:nvSpPr>
        <p:spPr>
          <a:xfrm rot="771429">
            <a:off x="11612303" y="5327965"/>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9294" rIns="148625" bIns="159293" numCol="1" spcCol="1270" anchor="ctr" anchorCtr="0">
            <a:noAutofit/>
          </a:bodyPr>
          <a:lstStyle/>
          <a:p>
            <a:pPr algn="ctr" defTabSz="1466850">
              <a:lnSpc>
                <a:spcPct val="90000"/>
              </a:lnSpc>
              <a:spcBef>
                <a:spcPct val="0"/>
              </a:spcBef>
              <a:spcAft>
                <a:spcPct val="35000"/>
              </a:spcAft>
            </a:pPr>
            <a:endParaRPr lang="en-US" sz="3300"/>
          </a:p>
        </p:txBody>
      </p:sp>
      <p:sp>
        <p:nvSpPr>
          <p:cNvPr id="41" name="Freeform 40"/>
          <p:cNvSpPr/>
          <p:nvPr/>
        </p:nvSpPr>
        <p:spPr>
          <a:xfrm>
            <a:off x="12302915" y="5013741"/>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2" name="Freeform 41"/>
          <p:cNvSpPr/>
          <p:nvPr/>
        </p:nvSpPr>
        <p:spPr>
          <a:xfrm rot="3857143">
            <a:off x="10733303" y="6430195"/>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9291" rIns="148625" bIns="159296" numCol="1" spcCol="1270" anchor="ctr" anchorCtr="0">
            <a:noAutofit/>
          </a:bodyPr>
          <a:lstStyle/>
          <a:p>
            <a:pPr algn="ctr" defTabSz="1466850">
              <a:lnSpc>
                <a:spcPct val="90000"/>
              </a:lnSpc>
              <a:spcBef>
                <a:spcPct val="0"/>
              </a:spcBef>
              <a:spcAft>
                <a:spcPct val="35000"/>
              </a:spcAft>
            </a:pPr>
            <a:endParaRPr lang="en-US" sz="3300"/>
          </a:p>
        </p:txBody>
      </p:sp>
      <p:sp>
        <p:nvSpPr>
          <p:cNvPr id="43" name="Freeform 42"/>
          <p:cNvSpPr/>
          <p:nvPr/>
        </p:nvSpPr>
        <p:spPr>
          <a:xfrm>
            <a:off x="10593114" y="7157763"/>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4" name="Freeform 43"/>
          <p:cNvSpPr/>
          <p:nvPr/>
        </p:nvSpPr>
        <p:spPr>
          <a:xfrm rot="17742857">
            <a:off x="9323496" y="6430193"/>
            <a:ext cx="495423" cy="796470"/>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330281" y="424783"/>
                </a:moveTo>
                <a:lnTo>
                  <a:pt x="165140" y="424783"/>
                </a:lnTo>
                <a:lnTo>
                  <a:pt x="165140" y="530979"/>
                </a:lnTo>
                <a:lnTo>
                  <a:pt x="0" y="265489"/>
                </a:lnTo>
                <a:lnTo>
                  <a:pt x="165140" y="0"/>
                </a:lnTo>
                <a:lnTo>
                  <a:pt x="165140" y="106196"/>
                </a:lnTo>
                <a:lnTo>
                  <a:pt x="330281" y="106196"/>
                </a:lnTo>
                <a:lnTo>
                  <a:pt x="330281" y="4247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8625" tIns="159293" rIns="2" bIns="159296" numCol="1" spcCol="1270" anchor="ctr" anchorCtr="0">
            <a:noAutofit/>
          </a:bodyPr>
          <a:lstStyle/>
          <a:p>
            <a:pPr algn="ctr" defTabSz="1466850">
              <a:lnSpc>
                <a:spcPct val="90000"/>
              </a:lnSpc>
              <a:spcBef>
                <a:spcPct val="0"/>
              </a:spcBef>
              <a:spcAft>
                <a:spcPct val="35000"/>
              </a:spcAft>
            </a:pPr>
            <a:endParaRPr lang="en-US" sz="3300"/>
          </a:p>
        </p:txBody>
      </p:sp>
      <p:sp>
        <p:nvSpPr>
          <p:cNvPr id="45" name="Freeform 44"/>
          <p:cNvSpPr/>
          <p:nvPr/>
        </p:nvSpPr>
        <p:spPr>
          <a:xfrm>
            <a:off x="7850808" y="7157763"/>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6" name="Freeform 45"/>
          <p:cNvSpPr/>
          <p:nvPr/>
        </p:nvSpPr>
        <p:spPr>
          <a:xfrm rot="20828571">
            <a:off x="8444498" y="5327963"/>
            <a:ext cx="495423" cy="796470"/>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330281" y="424783"/>
                </a:moveTo>
                <a:lnTo>
                  <a:pt x="165140" y="424783"/>
                </a:lnTo>
                <a:lnTo>
                  <a:pt x="165140" y="530979"/>
                </a:lnTo>
                <a:lnTo>
                  <a:pt x="0" y="265489"/>
                </a:lnTo>
                <a:lnTo>
                  <a:pt x="165140" y="0"/>
                </a:lnTo>
                <a:lnTo>
                  <a:pt x="165140" y="106196"/>
                </a:lnTo>
                <a:lnTo>
                  <a:pt x="330281" y="106196"/>
                </a:lnTo>
                <a:lnTo>
                  <a:pt x="330281" y="4247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8625" tIns="159296" rIns="2" bIns="159293" numCol="1" spcCol="1270" anchor="ctr" anchorCtr="0">
            <a:noAutofit/>
          </a:bodyPr>
          <a:lstStyle/>
          <a:p>
            <a:pPr algn="ctr" defTabSz="1466850">
              <a:lnSpc>
                <a:spcPct val="90000"/>
              </a:lnSpc>
              <a:spcBef>
                <a:spcPct val="0"/>
              </a:spcBef>
              <a:spcAft>
                <a:spcPct val="35000"/>
              </a:spcAft>
            </a:pPr>
            <a:endParaRPr lang="en-US" sz="3300"/>
          </a:p>
        </p:txBody>
      </p:sp>
      <p:sp>
        <p:nvSpPr>
          <p:cNvPr id="47" name="Freeform 46"/>
          <p:cNvSpPr/>
          <p:nvPr/>
        </p:nvSpPr>
        <p:spPr>
          <a:xfrm>
            <a:off x="6141008" y="5013741"/>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8" name="Freeform 47"/>
          <p:cNvSpPr/>
          <p:nvPr/>
        </p:nvSpPr>
        <p:spPr>
          <a:xfrm rot="2314286">
            <a:off x="8758208" y="3953504"/>
            <a:ext cx="495423" cy="796470"/>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330281" y="424783"/>
                </a:moveTo>
                <a:lnTo>
                  <a:pt x="165140" y="424783"/>
                </a:lnTo>
                <a:lnTo>
                  <a:pt x="165140" y="530979"/>
                </a:lnTo>
                <a:lnTo>
                  <a:pt x="0" y="265489"/>
                </a:lnTo>
                <a:lnTo>
                  <a:pt x="165140" y="0"/>
                </a:lnTo>
                <a:lnTo>
                  <a:pt x="165140" y="106196"/>
                </a:lnTo>
                <a:lnTo>
                  <a:pt x="330281" y="106196"/>
                </a:lnTo>
                <a:lnTo>
                  <a:pt x="330281" y="4247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8626" tIns="159296" rIns="0" bIns="159293" numCol="1" spcCol="1270" anchor="ctr" anchorCtr="0">
            <a:noAutofit/>
          </a:bodyPr>
          <a:lstStyle/>
          <a:p>
            <a:pPr algn="ctr" defTabSz="1466850">
              <a:lnSpc>
                <a:spcPct val="90000"/>
              </a:lnSpc>
              <a:spcBef>
                <a:spcPct val="0"/>
              </a:spcBef>
              <a:spcAft>
                <a:spcPct val="35000"/>
              </a:spcAft>
            </a:pPr>
            <a:endParaRPr lang="en-US" sz="3300"/>
          </a:p>
        </p:txBody>
      </p:sp>
      <p:sp>
        <p:nvSpPr>
          <p:cNvPr id="49" name="Freeform 48"/>
          <p:cNvSpPr/>
          <p:nvPr/>
        </p:nvSpPr>
        <p:spPr>
          <a:xfrm>
            <a:off x="6751229" y="2340189"/>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5" name="Text Placeholder 4"/>
          <p:cNvSpPr>
            <a:spLocks noGrp="1"/>
          </p:cNvSpPr>
          <p:nvPr>
            <p:ph type="body" sz="quarter" idx="10"/>
          </p:nvPr>
        </p:nvSpPr>
        <p:spPr>
          <a:xfrm>
            <a:off x="344128" y="3935512"/>
            <a:ext cx="3952586" cy="2415980"/>
          </a:xfrm>
        </p:spPr>
        <p:txBody>
          <a:bodyPr>
            <a:spAutoFit/>
          </a:bodyPr>
          <a:lstStyle/>
          <a:p>
            <a:pPr algn="l"/>
            <a:r>
              <a:rPr lang="en-US"/>
              <a:t>HCV was our flagship Program</a:t>
            </a:r>
          </a:p>
        </p:txBody>
      </p:sp>
      <p:sp>
        <p:nvSpPr>
          <p:cNvPr id="7" name="Flowchart: Connector 6"/>
          <p:cNvSpPr/>
          <p:nvPr/>
        </p:nvSpPr>
        <p:spPr>
          <a:xfrm>
            <a:off x="6010353" y="3532527"/>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Flowchart: Connector 7"/>
          <p:cNvSpPr/>
          <p:nvPr/>
        </p:nvSpPr>
        <p:spPr>
          <a:xfrm>
            <a:off x="6075056" y="2507544"/>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Flowchart: Connector 8"/>
          <p:cNvSpPr/>
          <p:nvPr/>
        </p:nvSpPr>
        <p:spPr>
          <a:xfrm>
            <a:off x="6709101" y="174135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Flowchart: Connector 9"/>
          <p:cNvSpPr/>
          <p:nvPr/>
        </p:nvSpPr>
        <p:spPr>
          <a:xfrm rot="20402572">
            <a:off x="5612969" y="6704468"/>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Flowchart: Connector 10"/>
          <p:cNvSpPr/>
          <p:nvPr/>
        </p:nvSpPr>
        <p:spPr>
          <a:xfrm rot="20402572">
            <a:off x="5323943" y="5718953"/>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Flowchart: Connector 11"/>
          <p:cNvSpPr/>
          <p:nvPr/>
        </p:nvSpPr>
        <p:spPr>
          <a:xfrm rot="20402572">
            <a:off x="5658398" y="4782359"/>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Flowchart: Connector 14"/>
          <p:cNvSpPr/>
          <p:nvPr/>
        </p:nvSpPr>
        <p:spPr>
          <a:xfrm rot="15108660">
            <a:off x="9420618" y="9164189"/>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Flowchart: Connector 15"/>
          <p:cNvSpPr/>
          <p:nvPr/>
        </p:nvSpPr>
        <p:spPr>
          <a:xfrm rot="15108660">
            <a:off x="8426655" y="942267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Flowchart: Connector 16"/>
          <p:cNvSpPr/>
          <p:nvPr/>
        </p:nvSpPr>
        <p:spPr>
          <a:xfrm rot="15108660">
            <a:off x="7500828" y="9059477"/>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Flowchart: Connector 18"/>
          <p:cNvSpPr/>
          <p:nvPr/>
        </p:nvSpPr>
        <p:spPr>
          <a:xfrm rot="14054141">
            <a:off x="12583392" y="881954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Flowchart: Connector 19"/>
          <p:cNvSpPr/>
          <p:nvPr/>
        </p:nvSpPr>
        <p:spPr>
          <a:xfrm rot="14054141">
            <a:off x="11713877" y="936609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Flowchart: Connector 20"/>
          <p:cNvSpPr/>
          <p:nvPr/>
        </p:nvSpPr>
        <p:spPr>
          <a:xfrm rot="14054141">
            <a:off x="10721595" y="9299414"/>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Flowchart: Connector 22"/>
          <p:cNvSpPr/>
          <p:nvPr/>
        </p:nvSpPr>
        <p:spPr>
          <a:xfrm rot="9778365">
            <a:off x="14333790" y="489961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Flowchart: Connector 23"/>
          <p:cNvSpPr/>
          <p:nvPr/>
        </p:nvSpPr>
        <p:spPr>
          <a:xfrm rot="9778365">
            <a:off x="14572065" y="589861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Flowchart: Connector 24"/>
          <p:cNvSpPr/>
          <p:nvPr/>
        </p:nvSpPr>
        <p:spPr>
          <a:xfrm rot="9778365">
            <a:off x="14190174" y="6816885"/>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Flowchart: Connector 26"/>
          <p:cNvSpPr/>
          <p:nvPr/>
        </p:nvSpPr>
        <p:spPr>
          <a:xfrm rot="4265629">
            <a:off x="8972736" y="58239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Flowchart: Connector 27"/>
          <p:cNvSpPr/>
          <p:nvPr/>
        </p:nvSpPr>
        <p:spPr>
          <a:xfrm rot="4265629">
            <a:off x="9963386" y="31149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Flowchart: Connector 28"/>
          <p:cNvSpPr/>
          <p:nvPr/>
        </p:nvSpPr>
        <p:spPr>
          <a:xfrm rot="4265629">
            <a:off x="10893687" y="663068"/>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Flowchart: Connector 30"/>
          <p:cNvSpPr/>
          <p:nvPr/>
        </p:nvSpPr>
        <p:spPr>
          <a:xfrm rot="13176693">
            <a:off x="13133528" y="1628241"/>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Flowchart: Connector 31"/>
          <p:cNvSpPr/>
          <p:nvPr/>
        </p:nvSpPr>
        <p:spPr>
          <a:xfrm rot="13176693">
            <a:off x="13805085" y="2405279"/>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Flowchart: Connector 32"/>
          <p:cNvSpPr/>
          <p:nvPr/>
        </p:nvSpPr>
        <p:spPr>
          <a:xfrm rot="13176693">
            <a:off x="13888976" y="339625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ustDataLst>
      <p:tags r:id="rId1"/>
    </p:custDataLst>
    <p:extLst>
      <p:ext uri="{BB962C8B-B14F-4D97-AF65-F5344CB8AC3E}">
        <p14:creationId xmlns:p14="http://schemas.microsoft.com/office/powerpoint/2010/main" val="15260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par>
                          <p:cTn id="79" fill="hold">
                            <p:stCondLst>
                              <p:cond delay="2500"/>
                            </p:stCondLst>
                            <p:childTnLst>
                              <p:par>
                                <p:cTn id="80" presetID="10" presetClass="entr" presetSubtype="0"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par>
                          <p:cTn id="83" fill="hold">
                            <p:stCondLst>
                              <p:cond delay="3000"/>
                            </p:stCondLst>
                            <p:childTnLst>
                              <p:par>
                                <p:cTn id="84" presetID="10" presetClass="entr" presetSubtype="0" fill="hold" grpId="0"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par>
                          <p:cTn id="96" fill="hold">
                            <p:stCondLst>
                              <p:cond delay="1000"/>
                            </p:stCondLst>
                            <p:childTnLst>
                              <p:par>
                                <p:cTn id="97" presetID="10" presetClass="entr" presetSubtype="0" fill="hold" grpId="0"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childTnLst>
                          </p:cTn>
                        </p:par>
                        <p:par>
                          <p:cTn id="100" fill="hold">
                            <p:stCondLst>
                              <p:cond delay="1500"/>
                            </p:stCondLst>
                            <p:childTnLst>
                              <p:par>
                                <p:cTn id="101" presetID="10" presetClass="entr" presetSubtype="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500"/>
                                        <p:tgtEl>
                                          <p:spTgt spid="12"/>
                                        </p:tgtEl>
                                      </p:cBhvr>
                                    </p:animEffec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500"/>
                                        <p:tgtEl>
                                          <p:spTgt spid="16"/>
                                        </p:tgtEl>
                                      </p:cBhvr>
                                    </p:animEffect>
                                  </p:childTnLst>
                                </p:cTn>
                              </p:par>
                            </p:childTnLst>
                          </p:cTn>
                        </p:par>
                        <p:par>
                          <p:cTn id="108" fill="hold">
                            <p:stCondLst>
                              <p:cond delay="2500"/>
                            </p:stCondLst>
                            <p:childTnLst>
                              <p:par>
                                <p:cTn id="109" presetID="10" presetClass="entr" presetSubtype="0" fill="hold" grpId="0" nodeType="after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500"/>
                                        <p:tgtEl>
                                          <p:spTgt spid="15"/>
                                        </p:tgtEl>
                                      </p:cBhvr>
                                    </p:animEffect>
                                  </p:childTnLst>
                                </p:cTn>
                              </p:par>
                            </p:childTnLst>
                          </p:cTn>
                        </p:par>
                        <p:par>
                          <p:cTn id="112" fill="hold">
                            <p:stCondLst>
                              <p:cond delay="3000"/>
                            </p:stCondLst>
                            <p:childTnLst>
                              <p:par>
                                <p:cTn id="113" presetID="10" presetClass="entr" presetSubtype="0" fill="hold" grpId="0" nodeType="after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500"/>
                                        <p:tgtEl>
                                          <p:spTgt spid="20"/>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childTnLst>
                          </p:cTn>
                        </p:par>
                        <p:par>
                          <p:cTn id="120" fill="hold">
                            <p:stCondLst>
                              <p:cond delay="4000"/>
                            </p:stCondLst>
                            <p:childTnLst>
                              <p:par>
                                <p:cTn id="121" presetID="10" presetClass="entr" presetSubtype="0" fill="hold" grpId="0" nodeType="after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500"/>
                                        <p:tgtEl>
                                          <p:spTgt spid="24"/>
                                        </p:tgtEl>
                                      </p:cBhvr>
                                    </p:animEffect>
                                  </p:childTnLst>
                                </p:cTn>
                              </p:par>
                            </p:childTnLst>
                          </p:cTn>
                        </p:par>
                        <p:par>
                          <p:cTn id="124" fill="hold">
                            <p:stCondLst>
                              <p:cond delay="4500"/>
                            </p:stCondLst>
                            <p:childTnLst>
                              <p:par>
                                <p:cTn id="125" presetID="10" presetClass="entr" presetSubtype="0"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500"/>
                                        <p:tgtEl>
                                          <p:spTgt spid="23"/>
                                        </p:tgtEl>
                                      </p:cBhvr>
                                    </p:animEffect>
                                  </p:childTnLst>
                                </p:cTn>
                              </p:par>
                            </p:childTnLst>
                          </p:cTn>
                        </p:par>
                        <p:par>
                          <p:cTn id="128" fill="hold">
                            <p:stCondLst>
                              <p:cond delay="5000"/>
                            </p:stCondLst>
                            <p:childTnLst>
                              <p:par>
                                <p:cTn id="129" presetID="10" presetClass="entr" presetSubtype="0" fill="hold" grpId="0" nodeType="after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500"/>
                                        <p:tgtEl>
                                          <p:spTgt spid="32"/>
                                        </p:tgtEl>
                                      </p:cBhvr>
                                    </p:animEffect>
                                  </p:childTnLst>
                                </p:cTn>
                              </p:par>
                            </p:childTnLst>
                          </p:cTn>
                        </p:par>
                        <p:par>
                          <p:cTn id="132" fill="hold">
                            <p:stCondLst>
                              <p:cond delay="5500"/>
                            </p:stCondLst>
                            <p:childTnLst>
                              <p:par>
                                <p:cTn id="133" presetID="10" presetClass="entr" presetSubtype="0" fill="hold" grpId="0" nodeType="after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500"/>
                                        <p:tgtEl>
                                          <p:spTgt spid="31"/>
                                        </p:tgtEl>
                                      </p:cBhvr>
                                    </p:animEffect>
                                  </p:childTnLst>
                                </p:cTn>
                              </p:par>
                            </p:childTnLst>
                          </p:cTn>
                        </p:par>
                        <p:par>
                          <p:cTn id="136" fill="hold">
                            <p:stCondLst>
                              <p:cond delay="6000"/>
                            </p:stCondLst>
                            <p:childTnLst>
                              <p:par>
                                <p:cTn id="137" presetID="10" presetClass="entr" presetSubtype="0" fill="hold" grpId="0" nodeType="after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fade">
                                      <p:cBhvr>
                                        <p:cTn id="139" dur="500"/>
                                        <p:tgtEl>
                                          <p:spTgt spid="28"/>
                                        </p:tgtEl>
                                      </p:cBhvr>
                                    </p:animEffect>
                                  </p:childTnLst>
                                </p:cTn>
                              </p:par>
                            </p:childTnLst>
                          </p:cTn>
                        </p:par>
                        <p:par>
                          <p:cTn id="140" fill="hold">
                            <p:stCondLst>
                              <p:cond delay="6500"/>
                            </p:stCondLst>
                            <p:childTnLst>
                              <p:par>
                                <p:cTn id="141" presetID="10" presetClass="entr" presetSubtype="0" fill="hold" grpId="0" nodeType="after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fade">
                                      <p:cBhvr>
                                        <p:cTn id="1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7" grpId="0" animBg="1"/>
      <p:bldP spid="8" grpId="0" animBg="1"/>
      <p:bldP spid="9" grpId="0" animBg="1"/>
      <p:bldP spid="10" grpId="0" animBg="1"/>
      <p:bldP spid="11" grpId="0" animBg="1"/>
      <p:bldP spid="12" grpId="0" animBg="1"/>
      <p:bldP spid="15" grpId="0" animBg="1"/>
      <p:bldP spid="16" grpId="0" animBg="1"/>
      <p:bldP spid="17" grpId="0" animBg="1"/>
      <p:bldP spid="19" grpId="0" animBg="1"/>
      <p:bldP spid="20" grpId="0" animBg="1"/>
      <p:bldP spid="21" grpId="0" animBg="1"/>
      <p:bldP spid="23" grpId="0" animBg="1"/>
      <p:bldP spid="24" grpId="0" animBg="1"/>
      <p:bldP spid="25" grpId="0" animBg="1"/>
      <p:bldP spid="27" grpId="0" animBg="1"/>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from Project ECHO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2" y="1977729"/>
            <a:ext cx="13349138" cy="6445845"/>
          </a:xfrm>
          <a:prstGeom prst="rect">
            <a:avLst/>
          </a:prstGeom>
        </p:spPr>
      </p:pic>
    </p:spTree>
    <p:extLst>
      <p:ext uri="{BB962C8B-B14F-4D97-AF65-F5344CB8AC3E}">
        <p14:creationId xmlns:p14="http://schemas.microsoft.com/office/powerpoint/2010/main" val="1147932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110218"/>
            <a:ext cx="18288000" cy="2590797"/>
          </a:xfrm>
        </p:spPr>
        <p:txBody>
          <a:bodyPr/>
          <a:lstStyle/>
          <a:p>
            <a:r>
              <a:rPr lang="en-US"/>
              <a:t>ECHO creates VALUE for all parts of the healthcare system</a:t>
            </a:r>
          </a:p>
          <a:p>
            <a:endParaRPr lang="en-US"/>
          </a:p>
        </p:txBody>
      </p:sp>
      <p:sp>
        <p:nvSpPr>
          <p:cNvPr id="5" name="TextBox 4"/>
          <p:cNvSpPr txBox="1"/>
          <p:nvPr/>
        </p:nvSpPr>
        <p:spPr>
          <a:xfrm>
            <a:off x="8563897" y="3420103"/>
            <a:ext cx="9372600" cy="6740307"/>
          </a:xfrm>
          <a:prstGeom prst="rect">
            <a:avLst/>
          </a:prstGeom>
          <a:noFill/>
        </p:spPr>
        <p:txBody>
          <a:bodyPr wrap="square" lIns="91440" tIns="45720" rIns="91440" bIns="45720" rtlCol="0" anchor="t">
            <a:spAutoFit/>
          </a:bodyPr>
          <a:lstStyle/>
          <a:p>
            <a:pPr algn="ctr"/>
            <a:r>
              <a:rPr lang="en-US" sz="5400" b="1"/>
              <a:t>It is very important to not simplify this to Return on Investment (ROI) equation, but rather as a VALUE EQUATION.  ECHO may deliver ROI, but it has a much greater </a:t>
            </a:r>
            <a:r>
              <a:rPr lang="en-US" sz="5400" b="1" u="sng"/>
              <a:t>value </a:t>
            </a:r>
            <a:r>
              <a:rPr lang="en-US" sz="5400" b="1"/>
              <a:t>impact on all segments of the health care system.</a:t>
            </a:r>
          </a:p>
        </p:txBody>
      </p:sp>
      <p:sp>
        <p:nvSpPr>
          <p:cNvPr id="3" name="TextBox 2">
            <a:extLst>
              <a:ext uri="{FF2B5EF4-FFF2-40B4-BE49-F238E27FC236}">
                <a16:creationId xmlns:a16="http://schemas.microsoft.com/office/drawing/2014/main" id="{BC4BD137-2957-38A6-05AD-B8F01064D81A}"/>
              </a:ext>
            </a:extLst>
          </p:cNvPr>
          <p:cNvSpPr txBox="1"/>
          <p:nvPr/>
        </p:nvSpPr>
        <p:spPr>
          <a:xfrm>
            <a:off x="-2459" y="3437309"/>
            <a:ext cx="8401666" cy="6740307"/>
          </a:xfrm>
          <a:prstGeom prst="rect">
            <a:avLst/>
          </a:prstGeom>
          <a:noFill/>
        </p:spPr>
        <p:txBody>
          <a:bodyPr wrap="square" rtlCol="0">
            <a:spAutoFit/>
          </a:bodyPr>
          <a:lstStyle/>
          <a:p>
            <a:pPr algn="ctr"/>
            <a:r>
              <a:rPr lang="en-US" sz="5400">
                <a:solidFill>
                  <a:schemeClr val="accent2">
                    <a:lumMod val="50000"/>
                  </a:schemeClr>
                </a:solidFill>
              </a:rPr>
              <a:t>Patients</a:t>
            </a:r>
          </a:p>
          <a:p>
            <a:pPr algn="ctr"/>
            <a:r>
              <a:rPr lang="en-US" sz="5400">
                <a:solidFill>
                  <a:schemeClr val="accent2">
                    <a:lumMod val="50000"/>
                  </a:schemeClr>
                </a:solidFill>
              </a:rPr>
              <a:t>Community</a:t>
            </a:r>
          </a:p>
          <a:p>
            <a:pPr algn="ctr"/>
            <a:r>
              <a:rPr lang="en-US" sz="5400">
                <a:solidFill>
                  <a:schemeClr val="accent2">
                    <a:lumMod val="50000"/>
                  </a:schemeClr>
                </a:solidFill>
              </a:rPr>
              <a:t>Community Clinics</a:t>
            </a:r>
          </a:p>
          <a:p>
            <a:pPr algn="ctr"/>
            <a:r>
              <a:rPr lang="en-US" sz="5400">
                <a:solidFill>
                  <a:schemeClr val="accent2">
                    <a:lumMod val="50000"/>
                  </a:schemeClr>
                </a:solidFill>
              </a:rPr>
              <a:t> Providers (spoke)</a:t>
            </a:r>
          </a:p>
          <a:p>
            <a:pPr algn="ctr"/>
            <a:r>
              <a:rPr lang="en-US" sz="5400">
                <a:solidFill>
                  <a:schemeClr val="accent2">
                    <a:lumMod val="50000"/>
                  </a:schemeClr>
                </a:solidFill>
              </a:rPr>
              <a:t>Providers (hub)</a:t>
            </a:r>
          </a:p>
          <a:p>
            <a:pPr algn="ctr"/>
            <a:r>
              <a:rPr lang="en-US" sz="5400">
                <a:solidFill>
                  <a:schemeClr val="accent2">
                    <a:lumMod val="50000"/>
                  </a:schemeClr>
                </a:solidFill>
              </a:rPr>
              <a:t>Payers </a:t>
            </a:r>
          </a:p>
          <a:p>
            <a:pPr algn="ctr"/>
            <a:r>
              <a:rPr lang="en-US" sz="5400">
                <a:solidFill>
                  <a:schemeClr val="accent2">
                    <a:lumMod val="50000"/>
                  </a:schemeClr>
                </a:solidFill>
              </a:rPr>
              <a:t>Rural Clinicians </a:t>
            </a:r>
          </a:p>
          <a:p>
            <a:pPr algn="ctr"/>
            <a:endParaRPr lang="en-US" sz="5400" b="1"/>
          </a:p>
        </p:txBody>
      </p:sp>
    </p:spTree>
    <p:extLst>
      <p:ext uri="{BB962C8B-B14F-4D97-AF65-F5344CB8AC3E}">
        <p14:creationId xmlns:p14="http://schemas.microsoft.com/office/powerpoint/2010/main" val="2479059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1"/>
          <p:cNvSpPr>
            <a:spLocks noGrp="1"/>
          </p:cNvSpPr>
          <p:nvPr>
            <p:ph type="body" sz="quarter" idx="10"/>
          </p:nvPr>
        </p:nvSpPr>
        <p:spPr/>
        <p:txBody>
          <a:bodyPr/>
          <a:lstStyle/>
          <a:p>
            <a:r>
              <a:rPr lang="en-US" sz="6300">
                <a:solidFill>
                  <a:schemeClr val="accent6">
                    <a:lumMod val="25000"/>
                  </a:schemeClr>
                </a:solidFill>
              </a:rPr>
              <a:t>ECHO Publications by Outcome Levels</a:t>
            </a:r>
          </a:p>
        </p:txBody>
      </p:sp>
      <p:sp>
        <p:nvSpPr>
          <p:cNvPr id="9" name="TextBox 8"/>
          <p:cNvSpPr txBox="1"/>
          <p:nvPr/>
        </p:nvSpPr>
        <p:spPr>
          <a:xfrm>
            <a:off x="5197643" y="1868408"/>
            <a:ext cx="3133023" cy="507831"/>
          </a:xfrm>
          <a:prstGeom prst="rect">
            <a:avLst/>
          </a:prstGeom>
          <a:noFill/>
        </p:spPr>
        <p:txBody>
          <a:bodyPr wrap="square" rtlCol="0">
            <a:spAutoFit/>
          </a:bodyPr>
          <a:lstStyle/>
          <a:p>
            <a:pPr defTabSz="685800">
              <a:defRPr/>
            </a:pPr>
            <a:endParaRPr lang="en-US" sz="2700">
              <a:solidFill>
                <a:prstClr val="black"/>
              </a:solidFill>
              <a:latin typeface="Calibri" panose="020F0502020204030204"/>
            </a:endParaRPr>
          </a:p>
        </p:txBody>
      </p:sp>
      <p:pic>
        <p:nvPicPr>
          <p:cNvPr id="25" name="Picture 25" descr="Diagram&#10;&#10;Description automatically generated">
            <a:extLst>
              <a:ext uri="{FF2B5EF4-FFF2-40B4-BE49-F238E27FC236}">
                <a16:creationId xmlns:a16="http://schemas.microsoft.com/office/drawing/2014/main" id="{CD925905-E5FA-F417-44ED-C58CEEF698B2}"/>
              </a:ext>
            </a:extLst>
          </p:cNvPr>
          <p:cNvPicPr>
            <a:picLocks noChangeAspect="1"/>
          </p:cNvPicPr>
          <p:nvPr/>
        </p:nvPicPr>
        <p:blipFill>
          <a:blip r:embed="rId4"/>
          <a:stretch>
            <a:fillRect/>
          </a:stretch>
        </p:blipFill>
        <p:spPr>
          <a:xfrm>
            <a:off x="270935" y="2202557"/>
            <a:ext cx="8072966" cy="6728558"/>
          </a:xfrm>
          <a:prstGeom prst="rect">
            <a:avLst/>
          </a:prstGeom>
        </p:spPr>
      </p:pic>
      <p:pic>
        <p:nvPicPr>
          <p:cNvPr id="2" name="Picture 3" descr="Chart, bar chart&#10;&#10;Description automatically generated">
            <a:extLst>
              <a:ext uri="{FF2B5EF4-FFF2-40B4-BE49-F238E27FC236}">
                <a16:creationId xmlns:a16="http://schemas.microsoft.com/office/drawing/2014/main" id="{DB464090-19AC-E139-AE75-BF96F1B48874}"/>
              </a:ext>
            </a:extLst>
          </p:cNvPr>
          <p:cNvPicPr>
            <a:picLocks noChangeAspect="1"/>
          </p:cNvPicPr>
          <p:nvPr/>
        </p:nvPicPr>
        <p:blipFill>
          <a:blip r:embed="rId5"/>
          <a:stretch>
            <a:fillRect/>
          </a:stretch>
        </p:blipFill>
        <p:spPr>
          <a:xfrm>
            <a:off x="8594038" y="1676357"/>
            <a:ext cx="9697277" cy="7861941"/>
          </a:xfrm>
          <a:prstGeom prst="rect">
            <a:avLst/>
          </a:prstGeom>
        </p:spPr>
      </p:pic>
      <p:sp>
        <p:nvSpPr>
          <p:cNvPr id="4" name="TextBox 3">
            <a:extLst>
              <a:ext uri="{FF2B5EF4-FFF2-40B4-BE49-F238E27FC236}">
                <a16:creationId xmlns:a16="http://schemas.microsoft.com/office/drawing/2014/main" id="{DEA02655-4D64-DF90-CA91-89AF141CF4E2}"/>
              </a:ext>
            </a:extLst>
          </p:cNvPr>
          <p:cNvSpPr txBox="1"/>
          <p:nvPr/>
        </p:nvSpPr>
        <p:spPr>
          <a:xfrm>
            <a:off x="15678977" y="7628282"/>
            <a:ext cx="2186609" cy="9694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b="1">
                <a:cs typeface="Calibri"/>
              </a:rPr>
              <a:t>500+ Publications</a:t>
            </a:r>
            <a:endParaRPr lang="en-US" sz="2700" b="1"/>
          </a:p>
        </p:txBody>
      </p:sp>
    </p:spTree>
    <p:custDataLst>
      <p:tags r:id="rId1"/>
    </p:custDataLst>
    <p:extLst>
      <p:ext uri="{BB962C8B-B14F-4D97-AF65-F5344CB8AC3E}">
        <p14:creationId xmlns:p14="http://schemas.microsoft.com/office/powerpoint/2010/main" val="133934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8EC4F9EA-2648-AFB4-F3A3-9F3E7450B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600" y="1399474"/>
            <a:ext cx="4114800" cy="8087096"/>
          </a:xfrm>
          <a:prstGeom prst="rect">
            <a:avLst/>
          </a:prstGeom>
        </p:spPr>
      </p:pic>
      <p:pic>
        <p:nvPicPr>
          <p:cNvPr id="12" name="Picture 11" descr="A diagram of people in circles&#10;&#10;Description automatically generated with medium confidence">
            <a:extLst>
              <a:ext uri="{FF2B5EF4-FFF2-40B4-BE49-F238E27FC236}">
                <a16:creationId xmlns:a16="http://schemas.microsoft.com/office/drawing/2014/main" id="{9948AABF-75B5-19B4-A8B7-D4A72E0AD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21" y="3578296"/>
            <a:ext cx="10318823" cy="4156004"/>
          </a:xfrm>
          <a:prstGeom prst="rect">
            <a:avLst/>
          </a:prstGeom>
        </p:spPr>
      </p:pic>
    </p:spTree>
    <p:extLst>
      <p:ext uri="{BB962C8B-B14F-4D97-AF65-F5344CB8AC3E}">
        <p14:creationId xmlns:p14="http://schemas.microsoft.com/office/powerpoint/2010/main" val="402372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the world with purple dots&#10;&#10;Description automatically generated">
            <a:extLst>
              <a:ext uri="{FF2B5EF4-FFF2-40B4-BE49-F238E27FC236}">
                <a16:creationId xmlns:a16="http://schemas.microsoft.com/office/drawing/2014/main" id="{583A7E40-E0C3-CA74-F0F5-CDF71512F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18127132" cy="6921500"/>
          </a:xfrm>
          <a:prstGeom prst="rect">
            <a:avLst/>
          </a:prstGeom>
        </p:spPr>
      </p:pic>
      <p:sp>
        <p:nvSpPr>
          <p:cNvPr id="4" name="TextBox 3">
            <a:extLst>
              <a:ext uri="{FF2B5EF4-FFF2-40B4-BE49-F238E27FC236}">
                <a16:creationId xmlns:a16="http://schemas.microsoft.com/office/drawing/2014/main" id="{45CAD00A-74FF-78BA-90A3-8B7EB042D79E}"/>
              </a:ext>
            </a:extLst>
          </p:cNvPr>
          <p:cNvSpPr txBox="1"/>
          <p:nvPr/>
        </p:nvSpPr>
        <p:spPr>
          <a:xfrm>
            <a:off x="4724400" y="876300"/>
            <a:ext cx="8534400" cy="584775"/>
          </a:xfrm>
          <a:prstGeom prst="rect">
            <a:avLst/>
          </a:prstGeom>
          <a:noFill/>
        </p:spPr>
        <p:txBody>
          <a:bodyPr wrap="square" rtlCol="0">
            <a:spAutoFit/>
          </a:bodyPr>
          <a:lstStyle/>
          <a:p>
            <a:pPr algn="ctr"/>
            <a:r>
              <a:rPr lang="en-US" sz="3200" b="1"/>
              <a:t>ECHO AROUND THE WORLD </a:t>
            </a:r>
          </a:p>
        </p:txBody>
      </p:sp>
    </p:spTree>
    <p:extLst>
      <p:ext uri="{BB962C8B-B14F-4D97-AF65-F5344CB8AC3E}">
        <p14:creationId xmlns:p14="http://schemas.microsoft.com/office/powerpoint/2010/main" val="1458808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DBD0-264E-7F4B-9F75-ADDDFBE54F07}"/>
              </a:ext>
            </a:extLst>
          </p:cNvPr>
          <p:cNvSpPr>
            <a:spLocks noGrp="1"/>
          </p:cNvSpPr>
          <p:nvPr>
            <p:ph type="title"/>
          </p:nvPr>
        </p:nvSpPr>
        <p:spPr>
          <a:xfrm>
            <a:off x="1645920" y="1254036"/>
            <a:ext cx="15041880" cy="822960"/>
          </a:xfrm>
        </p:spPr>
        <p:txBody>
          <a:bodyPr/>
          <a:lstStyle/>
          <a:p>
            <a:pPr algn="ctr"/>
            <a:r>
              <a:rPr lang="en-US" sz="4800"/>
              <a:t>New Mexico to Minnesota</a:t>
            </a:r>
          </a:p>
        </p:txBody>
      </p:sp>
      <p:pic>
        <p:nvPicPr>
          <p:cNvPr id="33794" name="Picture 2" descr="New Mexico 2023 | Ultimate Guide To Where To Go, Eat &amp; Sleep in New Mexico  | Time Out">
            <a:extLst>
              <a:ext uri="{FF2B5EF4-FFF2-40B4-BE49-F238E27FC236}">
                <a16:creationId xmlns:a16="http://schemas.microsoft.com/office/drawing/2014/main" id="{E430FC7D-4A12-CA4F-9915-67BEB9B2E6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5852" y="3076302"/>
            <a:ext cx="7653495" cy="574012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innesota - What you need to know before you go – Go Guides">
            <a:extLst>
              <a:ext uri="{FF2B5EF4-FFF2-40B4-BE49-F238E27FC236}">
                <a16:creationId xmlns:a16="http://schemas.microsoft.com/office/drawing/2014/main" id="{664EDF62-B655-0D42-BCD2-09E2B89DD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3076303"/>
            <a:ext cx="8617073" cy="574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37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A picture containing text, human face, person, person&#10;&#10;Description automatically generated">
            <a:extLst>
              <a:ext uri="{FF2B5EF4-FFF2-40B4-BE49-F238E27FC236}">
                <a16:creationId xmlns:a16="http://schemas.microsoft.com/office/drawing/2014/main" id="{6164394C-C8BA-C03A-4CCE-B0D0A3ABAA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76110" y="2085929"/>
            <a:ext cx="5358335" cy="6527007"/>
          </a:xfrm>
        </p:spPr>
      </p:pic>
      <p:sp>
        <p:nvSpPr>
          <p:cNvPr id="6" name="Slide Number Placeholder 5">
            <a:extLst>
              <a:ext uri="{FF2B5EF4-FFF2-40B4-BE49-F238E27FC236}">
                <a16:creationId xmlns:a16="http://schemas.microsoft.com/office/drawing/2014/main" id="{CB5D7D11-9935-69F5-CFC3-B57E9BD0A660}"/>
              </a:ext>
            </a:extLst>
          </p:cNvPr>
          <p:cNvSpPr>
            <a:spLocks noGrp="1"/>
          </p:cNvSpPr>
          <p:nvPr>
            <p:ph type="sldNum" sz="quarter" idx="12"/>
          </p:nvPr>
        </p:nvSpPr>
        <p:spPr/>
        <p:txBody>
          <a:bodyPr/>
          <a:lstStyle/>
          <a:p>
            <a:pPr defTabSz="685800"/>
            <a:fld id="{063DA94E-5936-7C41-8B63-D8020E6F7926}" type="slidenum">
              <a:rPr lang="en-US">
                <a:solidFill>
                  <a:prstClr val="black">
                    <a:tint val="75000"/>
                  </a:prstClr>
                </a:solidFill>
                <a:latin typeface="Calibri" panose="020F0502020204030204"/>
              </a:rPr>
              <a:pPr defTabSz="685800"/>
              <a:t>19</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586774ED-AC2E-95AC-DF3A-1A78B97C9A73}"/>
              </a:ext>
            </a:extLst>
          </p:cNvPr>
          <p:cNvPicPr>
            <a:picLocks noChangeAspect="1"/>
          </p:cNvPicPr>
          <p:nvPr/>
        </p:nvPicPr>
        <p:blipFill>
          <a:blip r:embed="rId4"/>
          <a:stretch>
            <a:fillRect/>
          </a:stretch>
        </p:blipFill>
        <p:spPr>
          <a:xfrm>
            <a:off x="9894354" y="2968957"/>
            <a:ext cx="4509666" cy="5311385"/>
          </a:xfrm>
          <a:prstGeom prst="rect">
            <a:avLst/>
          </a:prstGeom>
        </p:spPr>
      </p:pic>
      <p:sp>
        <p:nvSpPr>
          <p:cNvPr id="11" name="TextBox 10">
            <a:extLst>
              <a:ext uri="{FF2B5EF4-FFF2-40B4-BE49-F238E27FC236}">
                <a16:creationId xmlns:a16="http://schemas.microsoft.com/office/drawing/2014/main" id="{A783F9DA-AF21-2FC7-D27E-12ABB40C40D9}"/>
              </a:ext>
            </a:extLst>
          </p:cNvPr>
          <p:cNvSpPr txBox="1"/>
          <p:nvPr/>
        </p:nvSpPr>
        <p:spPr>
          <a:xfrm>
            <a:off x="3476110" y="581674"/>
            <a:ext cx="10453457" cy="830997"/>
          </a:xfrm>
          <a:prstGeom prst="rect">
            <a:avLst/>
          </a:prstGeom>
          <a:noFill/>
        </p:spPr>
        <p:txBody>
          <a:bodyPr wrap="square" rtlCol="0">
            <a:spAutoFit/>
          </a:bodyPr>
          <a:lstStyle/>
          <a:p>
            <a:pPr defTabSz="685800"/>
            <a:r>
              <a:rPr lang="en-US" sz="4800" b="1">
                <a:solidFill>
                  <a:prstClr val="black"/>
                </a:solidFill>
                <a:latin typeface="Calibri Light" panose="020F0302020204030204"/>
              </a:rPr>
              <a:t>Advocacy for Project ECHO</a:t>
            </a:r>
          </a:p>
        </p:txBody>
      </p:sp>
    </p:spTree>
    <p:extLst>
      <p:ext uri="{BB962C8B-B14F-4D97-AF65-F5344CB8AC3E}">
        <p14:creationId xmlns:p14="http://schemas.microsoft.com/office/powerpoint/2010/main" val="367480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2" name="Group 2071">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073" name="Rectangle 2072">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6" name="Rectangle 2075">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holding a banner&#10;&#10;Description automatically generated">
            <a:extLst>
              <a:ext uri="{FF2B5EF4-FFF2-40B4-BE49-F238E27FC236}">
                <a16:creationId xmlns:a16="http://schemas.microsoft.com/office/drawing/2014/main" id="{4D947F43-900A-D0FC-0965-2F14DCB32D46}"/>
              </a:ext>
            </a:extLst>
          </p:cNvPr>
          <p:cNvPicPr>
            <a:picLocks noChangeAspect="1"/>
          </p:cNvPicPr>
          <p:nvPr/>
        </p:nvPicPr>
        <p:blipFill>
          <a:blip r:embed="rId3">
            <a:extLst>
              <a:ext uri="{28A0092B-C50C-407E-A947-70E740481C1C}">
                <a14:useLocalDpi xmlns:a14="http://schemas.microsoft.com/office/drawing/2010/main" val="0"/>
              </a:ext>
            </a:extLst>
          </a:blip>
          <a:srcRect r="-1" b="23319"/>
          <a:stretch/>
        </p:blipFill>
        <p:spPr>
          <a:xfrm>
            <a:off x="1231806" y="803436"/>
            <a:ext cx="15942564" cy="8160005"/>
          </a:xfrm>
          <a:prstGeom prst="rect">
            <a:avLst/>
          </a:prstGeom>
        </p:spPr>
      </p:pic>
      <p:sp>
        <p:nvSpPr>
          <p:cNvPr id="4" name="TextBox 3">
            <a:extLst>
              <a:ext uri="{FF2B5EF4-FFF2-40B4-BE49-F238E27FC236}">
                <a16:creationId xmlns:a16="http://schemas.microsoft.com/office/drawing/2014/main" id="{A4E2D8BD-A737-8A45-B2F7-16DD16814291}"/>
              </a:ext>
            </a:extLst>
          </p:cNvPr>
          <p:cNvSpPr txBox="1"/>
          <p:nvPr/>
        </p:nvSpPr>
        <p:spPr>
          <a:xfrm>
            <a:off x="3280959" y="218661"/>
            <a:ext cx="10754140" cy="584775"/>
          </a:xfrm>
          <a:prstGeom prst="rect">
            <a:avLst/>
          </a:prstGeom>
          <a:noFill/>
        </p:spPr>
        <p:txBody>
          <a:bodyPr wrap="square" rtlCol="0">
            <a:spAutoFit/>
          </a:bodyPr>
          <a:lstStyle/>
          <a:p>
            <a:pPr algn="ctr"/>
            <a:r>
              <a:rPr lang="en-US" sz="3200" b="1" dirty="0"/>
              <a:t>ACKNOWLEDGEMENT</a:t>
            </a:r>
          </a:p>
        </p:txBody>
      </p:sp>
    </p:spTree>
    <p:extLst>
      <p:ext uri="{BB962C8B-B14F-4D97-AF65-F5344CB8AC3E}">
        <p14:creationId xmlns:p14="http://schemas.microsoft.com/office/powerpoint/2010/main" val="3111280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E3CE0-BC60-0A93-F11A-4E25648F5CCF}"/>
            </a:ext>
          </a:extLst>
        </p:cNvPr>
        <p:cNvGrpSpPr/>
        <p:nvPr/>
      </p:nvGrpSpPr>
      <p:grpSpPr>
        <a:xfrm>
          <a:off x="0" y="0"/>
          <a:ext cx="0" cy="0"/>
          <a:chOff x="0" y="0"/>
          <a:chExt cx="0" cy="0"/>
        </a:xfrm>
      </p:grpSpPr>
      <p:graphicFrame>
        <p:nvGraphicFramePr>
          <p:cNvPr id="3832" name="Diagram 3831">
            <a:extLst>
              <a:ext uri="{FF2B5EF4-FFF2-40B4-BE49-F238E27FC236}">
                <a16:creationId xmlns:a16="http://schemas.microsoft.com/office/drawing/2014/main" id="{9F6B00E9-971F-BA38-B604-B92E078E59DF}"/>
              </a:ext>
            </a:extLst>
          </p:cNvPr>
          <p:cNvGraphicFramePr/>
          <p:nvPr/>
        </p:nvGraphicFramePr>
        <p:xfrm>
          <a:off x="0" y="393542"/>
          <a:ext cx="18288000" cy="9893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5">
            <a:extLst>
              <a:ext uri="{FF2B5EF4-FFF2-40B4-BE49-F238E27FC236}">
                <a16:creationId xmlns:a16="http://schemas.microsoft.com/office/drawing/2014/main" id="{31DEBB15-384A-8C72-C10F-7732B4FE5758}"/>
              </a:ext>
            </a:extLst>
          </p:cNvPr>
          <p:cNvSpPr txBox="1"/>
          <p:nvPr/>
        </p:nvSpPr>
        <p:spPr>
          <a:xfrm>
            <a:off x="1028702" y="773431"/>
            <a:ext cx="14794307" cy="612284"/>
          </a:xfrm>
          <a:prstGeom prst="rect">
            <a:avLst/>
          </a:prstGeom>
        </p:spPr>
        <p:txBody>
          <a:bodyPr lIns="0" tIns="0" rIns="0" bIns="0" rtlCol="0" anchor="t">
            <a:spAutoFit/>
          </a:bodyPr>
          <a:lstStyle/>
          <a:p>
            <a:pPr marL="0" marR="0" lvl="0" indent="0" algn="ctr" defTabSz="1371600" rtl="0" eaLnBrk="1" fontAlgn="auto" latinLnBrk="0" hangingPunct="1">
              <a:lnSpc>
                <a:spcPts val="5040"/>
              </a:lnSpc>
              <a:spcBef>
                <a:spcPts val="0"/>
              </a:spcBef>
              <a:spcAft>
                <a:spcPts val="0"/>
              </a:spcAft>
              <a:buClrTx/>
              <a:buSzTx/>
              <a:buFontTx/>
              <a:buNone/>
              <a:tabLst/>
              <a:defRPr/>
            </a:pPr>
            <a:r>
              <a:rPr kumimoji="0" lang="en-US" sz="3900" b="0" i="0" u="none" strike="noStrike" kern="1200" cap="none" spc="-71" normalizeH="0" baseline="0" noProof="0">
                <a:ln>
                  <a:noFill/>
                </a:ln>
                <a:solidFill>
                  <a:srgbClr val="36211B"/>
                </a:solidFill>
                <a:effectLst/>
                <a:uLnTx/>
                <a:uFillTx/>
                <a:latin typeface="Public Sans Medium"/>
                <a:ea typeface="+mn-ea"/>
                <a:cs typeface="+mn-cs"/>
              </a:rPr>
              <a:t>NEW  BRANDING - </a:t>
            </a:r>
            <a:r>
              <a:rPr kumimoji="0" lang="en-US" sz="3900" b="1" i="0" u="none" strike="noStrike" kern="1200" cap="none" spc="-71" normalizeH="0" baseline="0" noProof="0">
                <a:ln>
                  <a:noFill/>
                </a:ln>
                <a:solidFill>
                  <a:srgbClr val="36211B"/>
                </a:solidFill>
                <a:effectLst/>
                <a:uLnTx/>
                <a:uFillTx/>
                <a:latin typeface="Public Sans Medium"/>
                <a:ea typeface="+mn-ea"/>
                <a:cs typeface="+mn-cs"/>
              </a:rPr>
              <a:t>ECHO MINNESOTA (2023 - </a:t>
            </a:r>
            <a:r>
              <a:rPr kumimoji="0" lang="en-US" sz="3900" b="1" i="0" u="none" strike="noStrike" kern="1200" cap="none" spc="-71" normalizeH="0" baseline="0" noProof="0">
                <a:ln>
                  <a:noFill/>
                </a:ln>
                <a:solidFill>
                  <a:srgbClr val="36211B"/>
                </a:solidFill>
                <a:effectLst/>
                <a:uLnTx/>
                <a:uFillTx/>
                <a:latin typeface="Canva Sans Bold" panose="020B0604020202020204" charset="0"/>
                <a:ea typeface="+mn-ea"/>
                <a:cs typeface="+mn-cs"/>
              </a:rPr>
              <a:t>present</a:t>
            </a:r>
            <a:r>
              <a:rPr kumimoji="0" lang="en-US" sz="3900" b="1" i="0" u="none" strike="noStrike" kern="1200" cap="none" spc="-71" normalizeH="0" baseline="0" noProof="0">
                <a:ln>
                  <a:noFill/>
                </a:ln>
                <a:solidFill>
                  <a:srgbClr val="36211B"/>
                </a:solidFill>
                <a:effectLst/>
                <a:uLnTx/>
                <a:uFillTx/>
                <a:latin typeface="Public Sans Medium"/>
                <a:ea typeface="+mn-ea"/>
                <a:cs typeface="+mn-cs"/>
              </a:rPr>
              <a:t>)</a:t>
            </a:r>
          </a:p>
        </p:txBody>
      </p:sp>
      <p:sp>
        <p:nvSpPr>
          <p:cNvPr id="3" name="Freeform 3">
            <a:extLst>
              <a:ext uri="{FF2B5EF4-FFF2-40B4-BE49-F238E27FC236}">
                <a16:creationId xmlns:a16="http://schemas.microsoft.com/office/drawing/2014/main" id="{0D52B857-CAEF-EB7E-03A5-988EC43F07C0}"/>
              </a:ext>
            </a:extLst>
          </p:cNvPr>
          <p:cNvSpPr/>
          <p:nvPr/>
        </p:nvSpPr>
        <p:spPr>
          <a:xfrm>
            <a:off x="0" y="2"/>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8"/>
            <a:stretch>
              <a:fillRect t="-1531929" b="-110235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black logo&#10;&#10;Description automatically generated">
            <a:extLst>
              <a:ext uri="{FF2B5EF4-FFF2-40B4-BE49-F238E27FC236}">
                <a16:creationId xmlns:a16="http://schemas.microsoft.com/office/drawing/2014/main" id="{7DD38FCE-C51C-1EEA-2B98-E53097D041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06750" y="433215"/>
            <a:ext cx="2381250" cy="1905000"/>
          </a:xfrm>
          <a:prstGeom prst="rect">
            <a:avLst/>
          </a:prstGeom>
        </p:spPr>
      </p:pic>
    </p:spTree>
    <p:extLst>
      <p:ext uri="{BB962C8B-B14F-4D97-AF65-F5344CB8AC3E}">
        <p14:creationId xmlns:p14="http://schemas.microsoft.com/office/powerpoint/2010/main" val="81198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1264" y="8766640"/>
            <a:ext cx="17039869" cy="459899"/>
            <a:chOff x="0" y="0"/>
            <a:chExt cx="22719825" cy="613199"/>
          </a:xfrm>
        </p:grpSpPr>
        <p:sp>
          <p:nvSpPr>
            <p:cNvPr id="3" name="Freeform 3"/>
            <p:cNvSpPr/>
            <p:nvPr/>
          </p:nvSpPr>
          <p:spPr>
            <a:xfrm>
              <a:off x="0" y="0"/>
              <a:ext cx="11679973" cy="613199"/>
            </a:xfrm>
            <a:custGeom>
              <a:avLst/>
              <a:gdLst/>
              <a:ahLst/>
              <a:cxnLst/>
              <a:rect l="l" t="t" r="r" b="b"/>
              <a:pathLst>
                <a:path w="11679973" h="613199">
                  <a:moveTo>
                    <a:pt x="0" y="0"/>
                  </a:moveTo>
                  <a:lnTo>
                    <a:pt x="11679973" y="0"/>
                  </a:lnTo>
                  <a:lnTo>
                    <a:pt x="11679973" y="613199"/>
                  </a:lnTo>
                  <a:lnTo>
                    <a:pt x="0" y="61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9852" y="0"/>
              <a:ext cx="11679973" cy="613199"/>
            </a:xfrm>
            <a:custGeom>
              <a:avLst/>
              <a:gdLst/>
              <a:ahLst/>
              <a:cxnLst/>
              <a:rect l="l" t="t" r="r" b="b"/>
              <a:pathLst>
                <a:path w="11679973" h="613199">
                  <a:moveTo>
                    <a:pt x="0" y="0"/>
                  </a:moveTo>
                  <a:lnTo>
                    <a:pt x="11679973" y="0"/>
                  </a:lnTo>
                  <a:lnTo>
                    <a:pt x="11679973" y="613199"/>
                  </a:lnTo>
                  <a:lnTo>
                    <a:pt x="0" y="61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p:cNvGrpSpPr/>
          <p:nvPr/>
        </p:nvGrpSpPr>
        <p:grpSpPr>
          <a:xfrm>
            <a:off x="15440935" y="1430836"/>
            <a:ext cx="2270199" cy="732887"/>
            <a:chOff x="0" y="0"/>
            <a:chExt cx="2173311" cy="701609"/>
          </a:xfrm>
        </p:grpSpPr>
        <p:sp>
          <p:nvSpPr>
            <p:cNvPr id="6" name="Freeform 6"/>
            <p:cNvSpPr/>
            <p:nvPr/>
          </p:nvSpPr>
          <p:spPr>
            <a:xfrm>
              <a:off x="0" y="0"/>
              <a:ext cx="2173312" cy="701609"/>
            </a:xfrm>
            <a:custGeom>
              <a:avLst/>
              <a:gdLst/>
              <a:ahLst/>
              <a:cxnLst/>
              <a:rect l="l" t="t" r="r" b="b"/>
              <a:pathLst>
                <a:path w="2173312" h="701609">
                  <a:moveTo>
                    <a:pt x="2173312" y="350804"/>
                  </a:moveTo>
                  <a:lnTo>
                    <a:pt x="1766912" y="0"/>
                  </a:lnTo>
                  <a:lnTo>
                    <a:pt x="1766912" y="203200"/>
                  </a:lnTo>
                  <a:lnTo>
                    <a:pt x="0" y="203200"/>
                  </a:lnTo>
                  <a:lnTo>
                    <a:pt x="0" y="498409"/>
                  </a:lnTo>
                  <a:lnTo>
                    <a:pt x="1766912" y="498409"/>
                  </a:lnTo>
                  <a:lnTo>
                    <a:pt x="1766912" y="701609"/>
                  </a:lnTo>
                  <a:lnTo>
                    <a:pt x="2173312" y="350804"/>
                  </a:lnTo>
                  <a:close/>
                </a:path>
              </a:pathLst>
            </a:custGeom>
            <a:solidFill>
              <a:srgbClr val="28A4DA"/>
            </a:solidFill>
          </p:spPr>
          <p:txBody>
            <a:bodyPr/>
            <a:lstStyle/>
            <a:p>
              <a:endParaRPr lang="en-US"/>
            </a:p>
          </p:txBody>
        </p:sp>
        <p:sp>
          <p:nvSpPr>
            <p:cNvPr id="7" name="TextBox 7"/>
            <p:cNvSpPr txBox="1"/>
            <p:nvPr/>
          </p:nvSpPr>
          <p:spPr>
            <a:xfrm>
              <a:off x="0" y="174625"/>
              <a:ext cx="2071711" cy="323784"/>
            </a:xfrm>
            <a:prstGeom prst="rect">
              <a:avLst/>
            </a:prstGeom>
          </p:spPr>
          <p:txBody>
            <a:bodyPr lIns="50800" tIns="50800" rIns="50800" bIns="50800" rtlCol="0" anchor="ctr"/>
            <a:lstStyle/>
            <a:p>
              <a:pPr algn="ctr">
                <a:lnSpc>
                  <a:spcPts val="2239"/>
                </a:lnSpc>
                <a:spcBef>
                  <a:spcPct val="0"/>
                </a:spcBef>
              </a:pPr>
              <a:endParaRPr/>
            </a:p>
          </p:txBody>
        </p:sp>
      </p:grpSp>
      <p:grpSp>
        <p:nvGrpSpPr>
          <p:cNvPr id="8" name="Group 8"/>
          <p:cNvGrpSpPr/>
          <p:nvPr/>
        </p:nvGrpSpPr>
        <p:grpSpPr>
          <a:xfrm>
            <a:off x="794595" y="705158"/>
            <a:ext cx="16916539" cy="732887"/>
            <a:chOff x="0" y="0"/>
            <a:chExt cx="22555385" cy="977182"/>
          </a:xfrm>
        </p:grpSpPr>
        <p:grpSp>
          <p:nvGrpSpPr>
            <p:cNvPr id="9" name="Group 9"/>
            <p:cNvGrpSpPr/>
            <p:nvPr/>
          </p:nvGrpSpPr>
          <p:grpSpPr>
            <a:xfrm>
              <a:off x="4950909" y="0"/>
              <a:ext cx="17604476" cy="977182"/>
              <a:chOff x="0" y="0"/>
              <a:chExt cx="12639865" cy="701609"/>
            </a:xfrm>
          </p:grpSpPr>
          <p:sp>
            <p:nvSpPr>
              <p:cNvPr id="10" name="Freeform 10"/>
              <p:cNvSpPr/>
              <p:nvPr/>
            </p:nvSpPr>
            <p:spPr>
              <a:xfrm>
                <a:off x="0" y="0"/>
                <a:ext cx="12639866" cy="701609"/>
              </a:xfrm>
              <a:custGeom>
                <a:avLst/>
                <a:gdLst/>
                <a:ahLst/>
                <a:cxnLst/>
                <a:rect l="l" t="t" r="r" b="b"/>
                <a:pathLst>
                  <a:path w="12639866" h="701609">
                    <a:moveTo>
                      <a:pt x="12639866" y="350804"/>
                    </a:moveTo>
                    <a:lnTo>
                      <a:pt x="12233466" y="0"/>
                    </a:lnTo>
                    <a:lnTo>
                      <a:pt x="12233466" y="203200"/>
                    </a:lnTo>
                    <a:lnTo>
                      <a:pt x="0" y="203200"/>
                    </a:lnTo>
                    <a:lnTo>
                      <a:pt x="0" y="498409"/>
                    </a:lnTo>
                    <a:lnTo>
                      <a:pt x="12233466" y="498409"/>
                    </a:lnTo>
                    <a:lnTo>
                      <a:pt x="12233466" y="701609"/>
                    </a:lnTo>
                    <a:lnTo>
                      <a:pt x="12639866" y="350804"/>
                    </a:lnTo>
                    <a:close/>
                  </a:path>
                </a:pathLst>
              </a:custGeom>
              <a:solidFill>
                <a:srgbClr val="0076BC"/>
              </a:solidFill>
            </p:spPr>
            <p:txBody>
              <a:bodyPr/>
              <a:lstStyle/>
              <a:p>
                <a:endParaRPr lang="en-US"/>
              </a:p>
            </p:txBody>
          </p:sp>
          <p:sp>
            <p:nvSpPr>
              <p:cNvPr id="11" name="TextBox 11"/>
              <p:cNvSpPr txBox="1"/>
              <p:nvPr/>
            </p:nvSpPr>
            <p:spPr>
              <a:xfrm>
                <a:off x="0" y="165100"/>
                <a:ext cx="12538265" cy="33330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286574"/>
              <a:ext cx="4935198" cy="418085"/>
              <a:chOff x="0" y="0"/>
              <a:chExt cx="988509" cy="83742"/>
            </a:xfrm>
          </p:grpSpPr>
          <p:sp>
            <p:nvSpPr>
              <p:cNvPr id="13" name="Freeform 13"/>
              <p:cNvSpPr/>
              <p:nvPr/>
            </p:nvSpPr>
            <p:spPr>
              <a:xfrm>
                <a:off x="0" y="0"/>
                <a:ext cx="988509" cy="83742"/>
              </a:xfrm>
              <a:custGeom>
                <a:avLst/>
                <a:gdLst/>
                <a:ahLst/>
                <a:cxnLst/>
                <a:rect l="l" t="t" r="r" b="b"/>
                <a:pathLst>
                  <a:path w="988509" h="83742">
                    <a:moveTo>
                      <a:pt x="0" y="0"/>
                    </a:moveTo>
                    <a:lnTo>
                      <a:pt x="988509" y="0"/>
                    </a:lnTo>
                    <a:lnTo>
                      <a:pt x="988509" y="83742"/>
                    </a:lnTo>
                    <a:lnTo>
                      <a:pt x="0" y="83742"/>
                    </a:lnTo>
                    <a:close/>
                  </a:path>
                </a:pathLst>
              </a:custGeom>
              <a:solidFill>
                <a:srgbClr val="28A4DA"/>
              </a:solidFill>
            </p:spPr>
            <p:txBody>
              <a:bodyPr/>
              <a:lstStyle/>
              <a:p>
                <a:endParaRPr lang="en-US"/>
              </a:p>
            </p:txBody>
          </p:sp>
          <p:sp>
            <p:nvSpPr>
              <p:cNvPr id="14" name="TextBox 14"/>
              <p:cNvSpPr txBox="1"/>
              <p:nvPr/>
            </p:nvSpPr>
            <p:spPr>
              <a:xfrm>
                <a:off x="0" y="-38100"/>
                <a:ext cx="988509" cy="121842"/>
              </a:xfrm>
              <a:prstGeom prst="rect">
                <a:avLst/>
              </a:prstGeom>
            </p:spPr>
            <p:txBody>
              <a:bodyPr lIns="50800" tIns="50800" rIns="50800" bIns="50800" rtlCol="0" anchor="ctr"/>
              <a:lstStyle/>
              <a:p>
                <a:pPr algn="ctr">
                  <a:lnSpc>
                    <a:spcPts val="2659"/>
                  </a:lnSpc>
                </a:pPr>
                <a:endParaRPr/>
              </a:p>
            </p:txBody>
          </p:sp>
        </p:grpSp>
      </p:grpSp>
      <p:grpSp>
        <p:nvGrpSpPr>
          <p:cNvPr id="15" name="Group 15"/>
          <p:cNvGrpSpPr/>
          <p:nvPr/>
        </p:nvGrpSpPr>
        <p:grpSpPr>
          <a:xfrm>
            <a:off x="5475231" y="3329261"/>
            <a:ext cx="5625607" cy="289000"/>
            <a:chOff x="0" y="0"/>
            <a:chExt cx="1502395" cy="77181"/>
          </a:xfrm>
        </p:grpSpPr>
        <p:sp>
          <p:nvSpPr>
            <p:cNvPr id="16" name="Freeform 16"/>
            <p:cNvSpPr/>
            <p:nvPr/>
          </p:nvSpPr>
          <p:spPr>
            <a:xfrm>
              <a:off x="0" y="0"/>
              <a:ext cx="1502395" cy="77181"/>
            </a:xfrm>
            <a:custGeom>
              <a:avLst/>
              <a:gdLst/>
              <a:ahLst/>
              <a:cxnLst/>
              <a:rect l="l" t="t" r="r" b="b"/>
              <a:pathLst>
                <a:path w="1502395" h="77181">
                  <a:moveTo>
                    <a:pt x="0" y="0"/>
                  </a:moveTo>
                  <a:lnTo>
                    <a:pt x="1502395" y="0"/>
                  </a:lnTo>
                  <a:lnTo>
                    <a:pt x="1502395" y="77181"/>
                  </a:lnTo>
                  <a:lnTo>
                    <a:pt x="0" y="77181"/>
                  </a:lnTo>
                  <a:close/>
                </a:path>
              </a:pathLst>
            </a:custGeom>
            <a:solidFill>
              <a:srgbClr val="0076BC"/>
            </a:solidFill>
          </p:spPr>
          <p:txBody>
            <a:bodyPr/>
            <a:lstStyle/>
            <a:p>
              <a:endParaRPr lang="en-US"/>
            </a:p>
          </p:txBody>
        </p:sp>
        <p:sp>
          <p:nvSpPr>
            <p:cNvPr id="17" name="TextBox 17"/>
            <p:cNvSpPr txBox="1"/>
            <p:nvPr/>
          </p:nvSpPr>
          <p:spPr>
            <a:xfrm>
              <a:off x="0" y="-38100"/>
              <a:ext cx="1502395" cy="115281"/>
            </a:xfrm>
            <a:prstGeom prst="rect">
              <a:avLst/>
            </a:prstGeom>
          </p:spPr>
          <p:txBody>
            <a:bodyPr lIns="50098" tIns="50098" rIns="50098" bIns="50098" rtlCol="0" anchor="ctr"/>
            <a:lstStyle/>
            <a:p>
              <a:pPr algn="ctr">
                <a:lnSpc>
                  <a:spcPts val="2659"/>
                </a:lnSpc>
              </a:pPr>
              <a:endParaRPr/>
            </a:p>
          </p:txBody>
        </p:sp>
      </p:grpSp>
      <p:grpSp>
        <p:nvGrpSpPr>
          <p:cNvPr id="18" name="Group 18"/>
          <p:cNvGrpSpPr/>
          <p:nvPr/>
        </p:nvGrpSpPr>
        <p:grpSpPr>
          <a:xfrm>
            <a:off x="10779443" y="3107318"/>
            <a:ext cx="6931690" cy="732887"/>
            <a:chOff x="0" y="0"/>
            <a:chExt cx="6635860" cy="701609"/>
          </a:xfrm>
        </p:grpSpPr>
        <p:sp>
          <p:nvSpPr>
            <p:cNvPr id="19" name="Freeform 19"/>
            <p:cNvSpPr/>
            <p:nvPr/>
          </p:nvSpPr>
          <p:spPr>
            <a:xfrm>
              <a:off x="0" y="0"/>
              <a:ext cx="6635860" cy="701609"/>
            </a:xfrm>
            <a:custGeom>
              <a:avLst/>
              <a:gdLst/>
              <a:ahLst/>
              <a:cxnLst/>
              <a:rect l="l" t="t" r="r" b="b"/>
              <a:pathLst>
                <a:path w="6635860" h="701609">
                  <a:moveTo>
                    <a:pt x="6635860" y="350804"/>
                  </a:moveTo>
                  <a:lnTo>
                    <a:pt x="6229460" y="0"/>
                  </a:lnTo>
                  <a:lnTo>
                    <a:pt x="6229460" y="203200"/>
                  </a:lnTo>
                  <a:lnTo>
                    <a:pt x="0" y="203200"/>
                  </a:lnTo>
                  <a:lnTo>
                    <a:pt x="0" y="498409"/>
                  </a:lnTo>
                  <a:lnTo>
                    <a:pt x="6229460" y="498409"/>
                  </a:lnTo>
                  <a:lnTo>
                    <a:pt x="6229460" y="701609"/>
                  </a:lnTo>
                  <a:lnTo>
                    <a:pt x="6635860" y="350804"/>
                  </a:lnTo>
                  <a:close/>
                </a:path>
              </a:pathLst>
            </a:custGeom>
            <a:solidFill>
              <a:srgbClr val="C75700"/>
            </a:solidFill>
          </p:spPr>
          <p:txBody>
            <a:bodyPr/>
            <a:lstStyle/>
            <a:p>
              <a:endParaRPr lang="en-US"/>
            </a:p>
          </p:txBody>
        </p:sp>
        <p:sp>
          <p:nvSpPr>
            <p:cNvPr id="20" name="TextBox 20"/>
            <p:cNvSpPr txBox="1"/>
            <p:nvPr/>
          </p:nvSpPr>
          <p:spPr>
            <a:xfrm>
              <a:off x="0" y="165100"/>
              <a:ext cx="6534260" cy="333309"/>
            </a:xfrm>
            <a:prstGeom prst="rect">
              <a:avLst/>
            </a:prstGeom>
          </p:spPr>
          <p:txBody>
            <a:bodyPr lIns="50098" tIns="50098" rIns="50098" bIns="50098" rtlCol="0" anchor="ctr"/>
            <a:lstStyle/>
            <a:p>
              <a:pPr algn="ctr">
                <a:lnSpc>
                  <a:spcPts val="2659"/>
                </a:lnSpc>
                <a:spcBef>
                  <a:spcPct val="0"/>
                </a:spcBef>
              </a:pPr>
              <a:endParaRPr/>
            </a:p>
          </p:txBody>
        </p:sp>
      </p:grpSp>
      <p:grpSp>
        <p:nvGrpSpPr>
          <p:cNvPr id="21" name="Group 21"/>
          <p:cNvGrpSpPr/>
          <p:nvPr/>
        </p:nvGrpSpPr>
        <p:grpSpPr>
          <a:xfrm>
            <a:off x="3847753" y="2306598"/>
            <a:ext cx="13863380" cy="732887"/>
            <a:chOff x="0" y="0"/>
            <a:chExt cx="18484507" cy="977182"/>
          </a:xfrm>
        </p:grpSpPr>
        <p:grpSp>
          <p:nvGrpSpPr>
            <p:cNvPr id="22" name="Group 22"/>
            <p:cNvGrpSpPr/>
            <p:nvPr/>
          </p:nvGrpSpPr>
          <p:grpSpPr>
            <a:xfrm>
              <a:off x="9499081" y="0"/>
              <a:ext cx="8985427" cy="977182"/>
              <a:chOff x="0" y="0"/>
              <a:chExt cx="6451461" cy="701609"/>
            </a:xfrm>
          </p:grpSpPr>
          <p:sp>
            <p:nvSpPr>
              <p:cNvPr id="23" name="Freeform 23"/>
              <p:cNvSpPr/>
              <p:nvPr/>
            </p:nvSpPr>
            <p:spPr>
              <a:xfrm>
                <a:off x="0" y="0"/>
                <a:ext cx="6451460" cy="701609"/>
              </a:xfrm>
              <a:custGeom>
                <a:avLst/>
                <a:gdLst/>
                <a:ahLst/>
                <a:cxnLst/>
                <a:rect l="l" t="t" r="r" b="b"/>
                <a:pathLst>
                  <a:path w="6451460" h="701609">
                    <a:moveTo>
                      <a:pt x="6451460" y="350804"/>
                    </a:moveTo>
                    <a:lnTo>
                      <a:pt x="6045060" y="0"/>
                    </a:lnTo>
                    <a:lnTo>
                      <a:pt x="6045060" y="203200"/>
                    </a:lnTo>
                    <a:lnTo>
                      <a:pt x="0" y="203200"/>
                    </a:lnTo>
                    <a:lnTo>
                      <a:pt x="0" y="498409"/>
                    </a:lnTo>
                    <a:lnTo>
                      <a:pt x="6045060" y="498409"/>
                    </a:lnTo>
                    <a:lnTo>
                      <a:pt x="6045060" y="701609"/>
                    </a:lnTo>
                    <a:lnTo>
                      <a:pt x="6451460" y="350804"/>
                    </a:lnTo>
                    <a:close/>
                  </a:path>
                </a:pathLst>
              </a:custGeom>
              <a:solidFill>
                <a:srgbClr val="C75700"/>
              </a:solidFill>
            </p:spPr>
            <p:txBody>
              <a:bodyPr/>
              <a:lstStyle/>
              <a:p>
                <a:endParaRPr lang="en-US"/>
              </a:p>
            </p:txBody>
          </p:sp>
          <p:sp>
            <p:nvSpPr>
              <p:cNvPr id="24" name="TextBox 24"/>
              <p:cNvSpPr txBox="1"/>
              <p:nvPr/>
            </p:nvSpPr>
            <p:spPr>
              <a:xfrm>
                <a:off x="0" y="165100"/>
                <a:ext cx="6349861" cy="33330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0" y="298257"/>
              <a:ext cx="9499081" cy="380668"/>
              <a:chOff x="0" y="0"/>
              <a:chExt cx="1902644" cy="76247"/>
            </a:xfrm>
          </p:grpSpPr>
          <p:sp>
            <p:nvSpPr>
              <p:cNvPr id="26" name="Freeform 26"/>
              <p:cNvSpPr/>
              <p:nvPr/>
            </p:nvSpPr>
            <p:spPr>
              <a:xfrm>
                <a:off x="0" y="0"/>
                <a:ext cx="1902644" cy="76247"/>
              </a:xfrm>
              <a:custGeom>
                <a:avLst/>
                <a:gdLst/>
                <a:ahLst/>
                <a:cxnLst/>
                <a:rect l="l" t="t" r="r" b="b"/>
                <a:pathLst>
                  <a:path w="1902644" h="76247">
                    <a:moveTo>
                      <a:pt x="0" y="0"/>
                    </a:moveTo>
                    <a:lnTo>
                      <a:pt x="1902644" y="0"/>
                    </a:lnTo>
                    <a:lnTo>
                      <a:pt x="1902644" y="76247"/>
                    </a:lnTo>
                    <a:lnTo>
                      <a:pt x="0" y="76247"/>
                    </a:lnTo>
                    <a:close/>
                  </a:path>
                </a:pathLst>
              </a:custGeom>
              <a:solidFill>
                <a:srgbClr val="0076BC"/>
              </a:solidFill>
            </p:spPr>
            <p:txBody>
              <a:bodyPr/>
              <a:lstStyle/>
              <a:p>
                <a:endParaRPr lang="en-US"/>
              </a:p>
            </p:txBody>
          </p:sp>
          <p:sp>
            <p:nvSpPr>
              <p:cNvPr id="27" name="TextBox 27"/>
              <p:cNvSpPr txBox="1"/>
              <p:nvPr/>
            </p:nvSpPr>
            <p:spPr>
              <a:xfrm>
                <a:off x="0" y="-38100"/>
                <a:ext cx="1902644" cy="114347"/>
              </a:xfrm>
              <a:prstGeom prst="rect">
                <a:avLst/>
              </a:prstGeom>
            </p:spPr>
            <p:txBody>
              <a:bodyPr lIns="50800" tIns="50800" rIns="50800" bIns="50800" rtlCol="0" anchor="ctr"/>
              <a:lstStyle/>
              <a:p>
                <a:pPr algn="ctr">
                  <a:lnSpc>
                    <a:spcPts val="2659"/>
                  </a:lnSpc>
                </a:pPr>
                <a:endParaRPr/>
              </a:p>
            </p:txBody>
          </p:sp>
        </p:grpSp>
      </p:grpSp>
      <p:grpSp>
        <p:nvGrpSpPr>
          <p:cNvPr id="28" name="Group 28"/>
          <p:cNvGrpSpPr/>
          <p:nvPr/>
        </p:nvGrpSpPr>
        <p:grpSpPr>
          <a:xfrm>
            <a:off x="14461464" y="5672604"/>
            <a:ext cx="3249670" cy="732887"/>
            <a:chOff x="0" y="0"/>
            <a:chExt cx="3110981" cy="701609"/>
          </a:xfrm>
        </p:grpSpPr>
        <p:sp>
          <p:nvSpPr>
            <p:cNvPr id="29" name="Freeform 29"/>
            <p:cNvSpPr/>
            <p:nvPr/>
          </p:nvSpPr>
          <p:spPr>
            <a:xfrm>
              <a:off x="0" y="0"/>
              <a:ext cx="3110981" cy="701609"/>
            </a:xfrm>
            <a:custGeom>
              <a:avLst/>
              <a:gdLst/>
              <a:ahLst/>
              <a:cxnLst/>
              <a:rect l="l" t="t" r="r" b="b"/>
              <a:pathLst>
                <a:path w="3110981" h="701609">
                  <a:moveTo>
                    <a:pt x="3110981" y="350804"/>
                  </a:moveTo>
                  <a:lnTo>
                    <a:pt x="2704581" y="0"/>
                  </a:lnTo>
                  <a:lnTo>
                    <a:pt x="2704581" y="203200"/>
                  </a:lnTo>
                  <a:lnTo>
                    <a:pt x="0" y="203200"/>
                  </a:lnTo>
                  <a:lnTo>
                    <a:pt x="0" y="498409"/>
                  </a:lnTo>
                  <a:lnTo>
                    <a:pt x="2704581" y="498409"/>
                  </a:lnTo>
                  <a:lnTo>
                    <a:pt x="2704581" y="701609"/>
                  </a:lnTo>
                  <a:lnTo>
                    <a:pt x="3110981" y="350804"/>
                  </a:lnTo>
                  <a:close/>
                </a:path>
              </a:pathLst>
            </a:custGeom>
            <a:solidFill>
              <a:srgbClr val="0076BC"/>
            </a:solidFill>
          </p:spPr>
          <p:txBody>
            <a:bodyPr/>
            <a:lstStyle/>
            <a:p>
              <a:endParaRPr lang="en-US"/>
            </a:p>
          </p:txBody>
        </p:sp>
        <p:sp>
          <p:nvSpPr>
            <p:cNvPr id="30" name="TextBox 30"/>
            <p:cNvSpPr txBox="1"/>
            <p:nvPr/>
          </p:nvSpPr>
          <p:spPr>
            <a:xfrm>
              <a:off x="0" y="174625"/>
              <a:ext cx="3009381" cy="323784"/>
            </a:xfrm>
            <a:prstGeom prst="rect">
              <a:avLst/>
            </a:prstGeom>
          </p:spPr>
          <p:txBody>
            <a:bodyPr lIns="50800" tIns="50800" rIns="50800" bIns="50800" rtlCol="0" anchor="ctr"/>
            <a:lstStyle/>
            <a:p>
              <a:pPr algn="ctr">
                <a:lnSpc>
                  <a:spcPts val="2239"/>
                </a:lnSpc>
                <a:spcBef>
                  <a:spcPct val="0"/>
                </a:spcBef>
              </a:pPr>
              <a:endParaRPr/>
            </a:p>
          </p:txBody>
        </p:sp>
      </p:grpSp>
      <p:grpSp>
        <p:nvGrpSpPr>
          <p:cNvPr id="31" name="Group 31"/>
          <p:cNvGrpSpPr/>
          <p:nvPr/>
        </p:nvGrpSpPr>
        <p:grpSpPr>
          <a:xfrm>
            <a:off x="10328031" y="4104013"/>
            <a:ext cx="2260741" cy="340937"/>
            <a:chOff x="0" y="0"/>
            <a:chExt cx="603762" cy="91052"/>
          </a:xfrm>
        </p:grpSpPr>
        <p:sp>
          <p:nvSpPr>
            <p:cNvPr id="32" name="Freeform 32"/>
            <p:cNvSpPr/>
            <p:nvPr/>
          </p:nvSpPr>
          <p:spPr>
            <a:xfrm>
              <a:off x="0" y="0"/>
              <a:ext cx="603762" cy="91052"/>
            </a:xfrm>
            <a:custGeom>
              <a:avLst/>
              <a:gdLst/>
              <a:ahLst/>
              <a:cxnLst/>
              <a:rect l="l" t="t" r="r" b="b"/>
              <a:pathLst>
                <a:path w="603762" h="91052">
                  <a:moveTo>
                    <a:pt x="0" y="0"/>
                  </a:moveTo>
                  <a:lnTo>
                    <a:pt x="603762" y="0"/>
                  </a:lnTo>
                  <a:lnTo>
                    <a:pt x="603762" y="91052"/>
                  </a:lnTo>
                  <a:lnTo>
                    <a:pt x="0" y="91052"/>
                  </a:lnTo>
                  <a:close/>
                </a:path>
              </a:pathLst>
            </a:custGeom>
            <a:solidFill>
              <a:srgbClr val="0076BC"/>
            </a:solidFill>
          </p:spPr>
          <p:txBody>
            <a:bodyPr/>
            <a:lstStyle/>
            <a:p>
              <a:endParaRPr lang="en-US"/>
            </a:p>
          </p:txBody>
        </p:sp>
        <p:sp>
          <p:nvSpPr>
            <p:cNvPr id="33" name="TextBox 33"/>
            <p:cNvSpPr txBox="1"/>
            <p:nvPr/>
          </p:nvSpPr>
          <p:spPr>
            <a:xfrm>
              <a:off x="0" y="-28575"/>
              <a:ext cx="603762" cy="119627"/>
            </a:xfrm>
            <a:prstGeom prst="rect">
              <a:avLst/>
            </a:prstGeom>
          </p:spPr>
          <p:txBody>
            <a:bodyPr lIns="50800" tIns="50800" rIns="50800" bIns="50800" rtlCol="0" anchor="ctr"/>
            <a:lstStyle/>
            <a:p>
              <a:pPr algn="ctr">
                <a:lnSpc>
                  <a:spcPts val="2239"/>
                </a:lnSpc>
              </a:pPr>
              <a:endParaRPr/>
            </a:p>
          </p:txBody>
        </p:sp>
      </p:grpSp>
      <p:grpSp>
        <p:nvGrpSpPr>
          <p:cNvPr id="34" name="Group 34"/>
          <p:cNvGrpSpPr/>
          <p:nvPr/>
        </p:nvGrpSpPr>
        <p:grpSpPr>
          <a:xfrm>
            <a:off x="14260889" y="3908038"/>
            <a:ext cx="3656837" cy="732887"/>
            <a:chOff x="0" y="0"/>
            <a:chExt cx="4875783" cy="977182"/>
          </a:xfrm>
        </p:grpSpPr>
        <p:grpSp>
          <p:nvGrpSpPr>
            <p:cNvPr id="35" name="Group 35"/>
            <p:cNvGrpSpPr/>
            <p:nvPr/>
          </p:nvGrpSpPr>
          <p:grpSpPr>
            <a:xfrm>
              <a:off x="329418" y="0"/>
              <a:ext cx="4290831" cy="977182"/>
              <a:chOff x="0" y="0"/>
              <a:chExt cx="3080781" cy="701609"/>
            </a:xfrm>
          </p:grpSpPr>
          <p:sp>
            <p:nvSpPr>
              <p:cNvPr id="36" name="Freeform 36"/>
              <p:cNvSpPr/>
              <p:nvPr/>
            </p:nvSpPr>
            <p:spPr>
              <a:xfrm>
                <a:off x="0" y="0"/>
                <a:ext cx="3080781" cy="701609"/>
              </a:xfrm>
              <a:custGeom>
                <a:avLst/>
                <a:gdLst/>
                <a:ahLst/>
                <a:cxnLst/>
                <a:rect l="l" t="t" r="r" b="b"/>
                <a:pathLst>
                  <a:path w="3080781" h="701609">
                    <a:moveTo>
                      <a:pt x="3080781" y="350804"/>
                    </a:moveTo>
                    <a:lnTo>
                      <a:pt x="2674381" y="0"/>
                    </a:lnTo>
                    <a:lnTo>
                      <a:pt x="2674381" y="203200"/>
                    </a:lnTo>
                    <a:lnTo>
                      <a:pt x="0" y="203200"/>
                    </a:lnTo>
                    <a:lnTo>
                      <a:pt x="0" y="498409"/>
                    </a:lnTo>
                    <a:lnTo>
                      <a:pt x="2674381" y="498409"/>
                    </a:lnTo>
                    <a:lnTo>
                      <a:pt x="2674381" y="701609"/>
                    </a:lnTo>
                    <a:lnTo>
                      <a:pt x="3080781" y="350804"/>
                    </a:lnTo>
                    <a:close/>
                  </a:path>
                </a:pathLst>
              </a:custGeom>
              <a:solidFill>
                <a:srgbClr val="0076BC"/>
              </a:solidFill>
            </p:spPr>
            <p:txBody>
              <a:bodyPr/>
              <a:lstStyle/>
              <a:p>
                <a:endParaRPr lang="en-US"/>
              </a:p>
            </p:txBody>
          </p:sp>
          <p:sp>
            <p:nvSpPr>
              <p:cNvPr id="37" name="TextBox 37"/>
              <p:cNvSpPr txBox="1"/>
              <p:nvPr/>
            </p:nvSpPr>
            <p:spPr>
              <a:xfrm>
                <a:off x="0" y="174625"/>
                <a:ext cx="2979181" cy="323784"/>
              </a:xfrm>
              <a:prstGeom prst="rect">
                <a:avLst/>
              </a:prstGeom>
            </p:spPr>
            <p:txBody>
              <a:bodyPr lIns="50800" tIns="50800" rIns="50800" bIns="50800" rtlCol="0" anchor="ctr"/>
              <a:lstStyle/>
              <a:p>
                <a:pPr algn="ctr">
                  <a:lnSpc>
                    <a:spcPts val="2239"/>
                  </a:lnSpc>
                  <a:spcBef>
                    <a:spcPct val="0"/>
                  </a:spcBef>
                </a:pPr>
                <a:endParaRPr/>
              </a:p>
            </p:txBody>
          </p:sp>
        </p:grpSp>
        <p:sp>
          <p:nvSpPr>
            <p:cNvPr id="38" name="TextBox 38"/>
            <p:cNvSpPr txBox="1"/>
            <p:nvPr/>
          </p:nvSpPr>
          <p:spPr>
            <a:xfrm>
              <a:off x="0" y="274445"/>
              <a:ext cx="4875783" cy="347874"/>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Perinatal SU 2.0</a:t>
              </a:r>
            </a:p>
          </p:txBody>
        </p:sp>
      </p:grpSp>
      <p:grpSp>
        <p:nvGrpSpPr>
          <p:cNvPr id="39" name="Group 39"/>
          <p:cNvGrpSpPr/>
          <p:nvPr/>
        </p:nvGrpSpPr>
        <p:grpSpPr>
          <a:xfrm>
            <a:off x="14381472" y="4745580"/>
            <a:ext cx="3536254" cy="732887"/>
            <a:chOff x="0" y="0"/>
            <a:chExt cx="4715005" cy="977182"/>
          </a:xfrm>
        </p:grpSpPr>
        <p:grpSp>
          <p:nvGrpSpPr>
            <p:cNvPr id="40" name="Group 40"/>
            <p:cNvGrpSpPr/>
            <p:nvPr/>
          </p:nvGrpSpPr>
          <p:grpSpPr>
            <a:xfrm>
              <a:off x="355860" y="0"/>
              <a:ext cx="4149342" cy="977182"/>
              <a:chOff x="0" y="0"/>
              <a:chExt cx="2979193" cy="701609"/>
            </a:xfrm>
          </p:grpSpPr>
          <p:sp>
            <p:nvSpPr>
              <p:cNvPr id="41" name="Freeform 41"/>
              <p:cNvSpPr/>
              <p:nvPr/>
            </p:nvSpPr>
            <p:spPr>
              <a:xfrm>
                <a:off x="0" y="0"/>
                <a:ext cx="2979193" cy="701609"/>
              </a:xfrm>
              <a:custGeom>
                <a:avLst/>
                <a:gdLst/>
                <a:ahLst/>
                <a:cxnLst/>
                <a:rect l="l" t="t" r="r" b="b"/>
                <a:pathLst>
                  <a:path w="2979193" h="701609">
                    <a:moveTo>
                      <a:pt x="2979193" y="350804"/>
                    </a:moveTo>
                    <a:lnTo>
                      <a:pt x="2572793" y="0"/>
                    </a:lnTo>
                    <a:lnTo>
                      <a:pt x="2572793" y="203200"/>
                    </a:lnTo>
                    <a:lnTo>
                      <a:pt x="0" y="203200"/>
                    </a:lnTo>
                    <a:lnTo>
                      <a:pt x="0" y="498409"/>
                    </a:lnTo>
                    <a:lnTo>
                      <a:pt x="2572793" y="498409"/>
                    </a:lnTo>
                    <a:lnTo>
                      <a:pt x="2572793" y="701609"/>
                    </a:lnTo>
                    <a:lnTo>
                      <a:pt x="2979193" y="350804"/>
                    </a:lnTo>
                    <a:close/>
                  </a:path>
                </a:pathLst>
              </a:custGeom>
              <a:solidFill>
                <a:srgbClr val="0076BC"/>
              </a:solidFill>
            </p:spPr>
            <p:txBody>
              <a:bodyPr/>
              <a:lstStyle/>
              <a:p>
                <a:endParaRPr lang="en-US"/>
              </a:p>
            </p:txBody>
          </p:sp>
          <p:sp>
            <p:nvSpPr>
              <p:cNvPr id="42" name="TextBox 42"/>
              <p:cNvSpPr txBox="1"/>
              <p:nvPr/>
            </p:nvSpPr>
            <p:spPr>
              <a:xfrm>
                <a:off x="0" y="174625"/>
                <a:ext cx="2877593" cy="323784"/>
              </a:xfrm>
              <a:prstGeom prst="rect">
                <a:avLst/>
              </a:prstGeom>
            </p:spPr>
            <p:txBody>
              <a:bodyPr lIns="50800" tIns="50800" rIns="50800" bIns="50800" rtlCol="0" anchor="ctr"/>
              <a:lstStyle/>
              <a:p>
                <a:pPr algn="ctr">
                  <a:lnSpc>
                    <a:spcPts val="2239"/>
                  </a:lnSpc>
                  <a:spcBef>
                    <a:spcPct val="0"/>
                  </a:spcBef>
                </a:pPr>
                <a:endParaRPr/>
              </a:p>
            </p:txBody>
          </p:sp>
        </p:grpSp>
        <p:sp>
          <p:nvSpPr>
            <p:cNvPr id="43" name="TextBox 43"/>
            <p:cNvSpPr txBox="1"/>
            <p:nvPr/>
          </p:nvSpPr>
          <p:spPr>
            <a:xfrm>
              <a:off x="0" y="258384"/>
              <a:ext cx="4715005" cy="347874"/>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Racism SU 2.0</a:t>
              </a:r>
            </a:p>
          </p:txBody>
        </p:sp>
      </p:grpSp>
      <p:grpSp>
        <p:nvGrpSpPr>
          <p:cNvPr id="44" name="Group 44"/>
          <p:cNvGrpSpPr/>
          <p:nvPr/>
        </p:nvGrpSpPr>
        <p:grpSpPr>
          <a:xfrm>
            <a:off x="10330494" y="4937185"/>
            <a:ext cx="2260741" cy="359806"/>
            <a:chOff x="0" y="0"/>
            <a:chExt cx="3014322" cy="479741"/>
          </a:xfrm>
        </p:grpSpPr>
        <p:grpSp>
          <p:nvGrpSpPr>
            <p:cNvPr id="45" name="Group 45"/>
            <p:cNvGrpSpPr/>
            <p:nvPr/>
          </p:nvGrpSpPr>
          <p:grpSpPr>
            <a:xfrm>
              <a:off x="0" y="0"/>
              <a:ext cx="3014322" cy="479741"/>
              <a:chOff x="0" y="0"/>
              <a:chExt cx="603762" cy="96091"/>
            </a:xfrm>
          </p:grpSpPr>
          <p:sp>
            <p:nvSpPr>
              <p:cNvPr id="46" name="Freeform 46"/>
              <p:cNvSpPr/>
              <p:nvPr/>
            </p:nvSpPr>
            <p:spPr>
              <a:xfrm>
                <a:off x="0" y="0"/>
                <a:ext cx="603762" cy="96091"/>
              </a:xfrm>
              <a:custGeom>
                <a:avLst/>
                <a:gdLst/>
                <a:ahLst/>
                <a:cxnLst/>
                <a:rect l="l" t="t" r="r" b="b"/>
                <a:pathLst>
                  <a:path w="603762" h="96091">
                    <a:moveTo>
                      <a:pt x="0" y="0"/>
                    </a:moveTo>
                    <a:lnTo>
                      <a:pt x="603762" y="0"/>
                    </a:lnTo>
                    <a:lnTo>
                      <a:pt x="603762" y="96091"/>
                    </a:lnTo>
                    <a:lnTo>
                      <a:pt x="0" y="96091"/>
                    </a:lnTo>
                    <a:close/>
                  </a:path>
                </a:pathLst>
              </a:custGeom>
              <a:solidFill>
                <a:srgbClr val="0076BC"/>
              </a:solidFill>
            </p:spPr>
            <p:txBody>
              <a:bodyPr/>
              <a:lstStyle/>
              <a:p>
                <a:endParaRPr lang="en-US"/>
              </a:p>
            </p:txBody>
          </p:sp>
          <p:sp>
            <p:nvSpPr>
              <p:cNvPr id="47" name="TextBox 47"/>
              <p:cNvSpPr txBox="1"/>
              <p:nvPr/>
            </p:nvSpPr>
            <p:spPr>
              <a:xfrm>
                <a:off x="0" y="-28575"/>
                <a:ext cx="603762" cy="124666"/>
              </a:xfrm>
              <a:prstGeom prst="rect">
                <a:avLst/>
              </a:prstGeom>
            </p:spPr>
            <p:txBody>
              <a:bodyPr lIns="50800" tIns="50800" rIns="50800" bIns="50800" rtlCol="0" anchor="ctr"/>
              <a:lstStyle/>
              <a:p>
                <a:pPr algn="ctr">
                  <a:lnSpc>
                    <a:spcPts val="2239"/>
                  </a:lnSpc>
                </a:pPr>
                <a:endParaRPr/>
              </a:p>
            </p:txBody>
          </p:sp>
        </p:grpSp>
        <p:sp>
          <p:nvSpPr>
            <p:cNvPr id="48" name="TextBox 48"/>
            <p:cNvSpPr txBox="1"/>
            <p:nvPr/>
          </p:nvSpPr>
          <p:spPr>
            <a:xfrm>
              <a:off x="382602" y="46883"/>
              <a:ext cx="2249117" cy="347874"/>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Racism SU </a:t>
              </a:r>
            </a:p>
          </p:txBody>
        </p:sp>
      </p:grpSp>
      <p:grpSp>
        <p:nvGrpSpPr>
          <p:cNvPr id="49" name="Group 49"/>
          <p:cNvGrpSpPr/>
          <p:nvPr/>
        </p:nvGrpSpPr>
        <p:grpSpPr>
          <a:xfrm>
            <a:off x="10701199" y="4511625"/>
            <a:ext cx="5584625" cy="359806"/>
            <a:chOff x="0" y="0"/>
            <a:chExt cx="1491450" cy="96091"/>
          </a:xfrm>
        </p:grpSpPr>
        <p:sp>
          <p:nvSpPr>
            <p:cNvPr id="50" name="Freeform 50"/>
            <p:cNvSpPr/>
            <p:nvPr/>
          </p:nvSpPr>
          <p:spPr>
            <a:xfrm>
              <a:off x="0" y="0"/>
              <a:ext cx="1491450" cy="96091"/>
            </a:xfrm>
            <a:custGeom>
              <a:avLst/>
              <a:gdLst/>
              <a:ahLst/>
              <a:cxnLst/>
              <a:rect l="l" t="t" r="r" b="b"/>
              <a:pathLst>
                <a:path w="1491450" h="96091">
                  <a:moveTo>
                    <a:pt x="0" y="0"/>
                  </a:moveTo>
                  <a:lnTo>
                    <a:pt x="1491450" y="0"/>
                  </a:lnTo>
                  <a:lnTo>
                    <a:pt x="1491450" y="96091"/>
                  </a:lnTo>
                  <a:lnTo>
                    <a:pt x="0" y="96091"/>
                  </a:lnTo>
                  <a:close/>
                </a:path>
              </a:pathLst>
            </a:custGeom>
            <a:solidFill>
              <a:srgbClr val="458047"/>
            </a:solidFill>
          </p:spPr>
          <p:txBody>
            <a:bodyPr/>
            <a:lstStyle/>
            <a:p>
              <a:endParaRPr lang="en-US"/>
            </a:p>
          </p:txBody>
        </p:sp>
        <p:sp>
          <p:nvSpPr>
            <p:cNvPr id="51" name="TextBox 51"/>
            <p:cNvSpPr txBox="1"/>
            <p:nvPr/>
          </p:nvSpPr>
          <p:spPr>
            <a:xfrm>
              <a:off x="0" y="-38100"/>
              <a:ext cx="1491450" cy="134191"/>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4461464" y="6472165"/>
            <a:ext cx="3249670" cy="732887"/>
            <a:chOff x="0" y="0"/>
            <a:chExt cx="4332893" cy="977182"/>
          </a:xfrm>
        </p:grpSpPr>
        <p:grpSp>
          <p:nvGrpSpPr>
            <p:cNvPr id="53" name="Group 53"/>
            <p:cNvGrpSpPr/>
            <p:nvPr/>
          </p:nvGrpSpPr>
          <p:grpSpPr>
            <a:xfrm>
              <a:off x="0" y="0"/>
              <a:ext cx="4332893" cy="977182"/>
              <a:chOff x="0" y="0"/>
              <a:chExt cx="3110981" cy="701609"/>
            </a:xfrm>
          </p:grpSpPr>
          <p:sp>
            <p:nvSpPr>
              <p:cNvPr id="54" name="Freeform 54"/>
              <p:cNvSpPr/>
              <p:nvPr/>
            </p:nvSpPr>
            <p:spPr>
              <a:xfrm>
                <a:off x="0" y="0"/>
                <a:ext cx="3110981" cy="701609"/>
              </a:xfrm>
              <a:custGeom>
                <a:avLst/>
                <a:gdLst/>
                <a:ahLst/>
                <a:cxnLst/>
                <a:rect l="l" t="t" r="r" b="b"/>
                <a:pathLst>
                  <a:path w="3110981" h="701609">
                    <a:moveTo>
                      <a:pt x="3110981" y="350804"/>
                    </a:moveTo>
                    <a:lnTo>
                      <a:pt x="2704581" y="0"/>
                    </a:lnTo>
                    <a:lnTo>
                      <a:pt x="2704581" y="203200"/>
                    </a:lnTo>
                    <a:lnTo>
                      <a:pt x="0" y="203200"/>
                    </a:lnTo>
                    <a:lnTo>
                      <a:pt x="0" y="498409"/>
                    </a:lnTo>
                    <a:lnTo>
                      <a:pt x="2704581" y="498409"/>
                    </a:lnTo>
                    <a:lnTo>
                      <a:pt x="2704581" y="701609"/>
                    </a:lnTo>
                    <a:lnTo>
                      <a:pt x="3110981" y="350804"/>
                    </a:lnTo>
                    <a:close/>
                  </a:path>
                </a:pathLst>
              </a:custGeom>
              <a:solidFill>
                <a:srgbClr val="0076BC"/>
              </a:solidFill>
            </p:spPr>
            <p:txBody>
              <a:bodyPr/>
              <a:lstStyle/>
              <a:p>
                <a:endParaRPr lang="en-US"/>
              </a:p>
            </p:txBody>
          </p:sp>
          <p:sp>
            <p:nvSpPr>
              <p:cNvPr id="55" name="TextBox 55"/>
              <p:cNvSpPr txBox="1"/>
              <p:nvPr/>
            </p:nvSpPr>
            <p:spPr>
              <a:xfrm>
                <a:off x="0" y="174625"/>
                <a:ext cx="3009381" cy="323784"/>
              </a:xfrm>
              <a:prstGeom prst="rect">
                <a:avLst/>
              </a:prstGeom>
            </p:spPr>
            <p:txBody>
              <a:bodyPr lIns="50800" tIns="50800" rIns="50800" bIns="50800" rtlCol="0" anchor="ctr"/>
              <a:lstStyle/>
              <a:p>
                <a:pPr algn="ctr">
                  <a:lnSpc>
                    <a:spcPts val="2239"/>
                  </a:lnSpc>
                  <a:spcBef>
                    <a:spcPct val="0"/>
                  </a:spcBef>
                </a:pPr>
                <a:endParaRPr/>
              </a:p>
            </p:txBody>
          </p:sp>
        </p:grpSp>
        <p:sp>
          <p:nvSpPr>
            <p:cNvPr id="56" name="TextBox 56"/>
            <p:cNvSpPr txBox="1"/>
            <p:nvPr/>
          </p:nvSpPr>
          <p:spPr>
            <a:xfrm>
              <a:off x="74620" y="295604"/>
              <a:ext cx="3912096" cy="347874"/>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Trauma-Informed Care </a:t>
              </a:r>
            </a:p>
          </p:txBody>
        </p:sp>
      </p:grpSp>
      <p:grpSp>
        <p:nvGrpSpPr>
          <p:cNvPr id="57" name="Group 57"/>
          <p:cNvGrpSpPr/>
          <p:nvPr/>
        </p:nvGrpSpPr>
        <p:grpSpPr>
          <a:xfrm>
            <a:off x="15440935" y="7340199"/>
            <a:ext cx="2452097" cy="732887"/>
            <a:chOff x="0" y="0"/>
            <a:chExt cx="3269463" cy="977182"/>
          </a:xfrm>
        </p:grpSpPr>
        <p:grpSp>
          <p:nvGrpSpPr>
            <p:cNvPr id="58" name="Group 58"/>
            <p:cNvGrpSpPr/>
            <p:nvPr/>
          </p:nvGrpSpPr>
          <p:grpSpPr>
            <a:xfrm>
              <a:off x="0" y="0"/>
              <a:ext cx="3011020" cy="977182"/>
              <a:chOff x="0" y="0"/>
              <a:chExt cx="2161887" cy="701609"/>
            </a:xfrm>
          </p:grpSpPr>
          <p:sp>
            <p:nvSpPr>
              <p:cNvPr id="59" name="Freeform 59"/>
              <p:cNvSpPr/>
              <p:nvPr/>
            </p:nvSpPr>
            <p:spPr>
              <a:xfrm>
                <a:off x="0" y="0"/>
                <a:ext cx="2161887" cy="701609"/>
              </a:xfrm>
              <a:custGeom>
                <a:avLst/>
                <a:gdLst/>
                <a:ahLst/>
                <a:cxnLst/>
                <a:rect l="l" t="t" r="r" b="b"/>
                <a:pathLst>
                  <a:path w="2161887" h="701609">
                    <a:moveTo>
                      <a:pt x="2161887" y="350804"/>
                    </a:moveTo>
                    <a:lnTo>
                      <a:pt x="1755487" y="0"/>
                    </a:lnTo>
                    <a:lnTo>
                      <a:pt x="1755487" y="203200"/>
                    </a:lnTo>
                    <a:lnTo>
                      <a:pt x="0" y="203200"/>
                    </a:lnTo>
                    <a:lnTo>
                      <a:pt x="0" y="498409"/>
                    </a:lnTo>
                    <a:lnTo>
                      <a:pt x="1755487" y="498409"/>
                    </a:lnTo>
                    <a:lnTo>
                      <a:pt x="1755487" y="701609"/>
                    </a:lnTo>
                    <a:lnTo>
                      <a:pt x="2161887" y="350804"/>
                    </a:lnTo>
                    <a:close/>
                  </a:path>
                </a:pathLst>
              </a:custGeom>
              <a:gradFill rotWithShape="1">
                <a:gsLst>
                  <a:gs pos="0">
                    <a:srgbClr val="5DE0E6">
                      <a:alpha val="100000"/>
                    </a:srgbClr>
                  </a:gs>
                  <a:gs pos="100000">
                    <a:srgbClr val="004AAD">
                      <a:alpha val="100000"/>
                    </a:srgbClr>
                  </a:gs>
                </a:gsLst>
                <a:lin ang="0"/>
              </a:gradFill>
            </p:spPr>
            <p:txBody>
              <a:bodyPr/>
              <a:lstStyle/>
              <a:p>
                <a:endParaRPr lang="en-US"/>
              </a:p>
            </p:txBody>
          </p:sp>
          <p:sp>
            <p:nvSpPr>
              <p:cNvPr id="60" name="TextBox 60"/>
              <p:cNvSpPr txBox="1"/>
              <p:nvPr/>
            </p:nvSpPr>
            <p:spPr>
              <a:xfrm>
                <a:off x="0" y="165100"/>
                <a:ext cx="2060287" cy="333309"/>
              </a:xfrm>
              <a:prstGeom prst="rect">
                <a:avLst/>
              </a:prstGeom>
            </p:spPr>
            <p:txBody>
              <a:bodyPr lIns="50800" tIns="50800" rIns="50800" bIns="50800" rtlCol="0" anchor="ctr"/>
              <a:lstStyle/>
              <a:p>
                <a:pPr algn="ctr">
                  <a:lnSpc>
                    <a:spcPts val="2659"/>
                  </a:lnSpc>
                  <a:spcBef>
                    <a:spcPct val="0"/>
                  </a:spcBef>
                </a:pPr>
                <a:endParaRPr/>
              </a:p>
            </p:txBody>
          </p:sp>
        </p:grpSp>
        <p:sp>
          <p:nvSpPr>
            <p:cNvPr id="61" name="TextBox 61"/>
            <p:cNvSpPr txBox="1"/>
            <p:nvPr/>
          </p:nvSpPr>
          <p:spPr>
            <a:xfrm>
              <a:off x="435289" y="295604"/>
              <a:ext cx="2834175" cy="347874"/>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Peer Recovery</a:t>
              </a:r>
            </a:p>
          </p:txBody>
        </p:sp>
      </p:grpSp>
      <p:grpSp>
        <p:nvGrpSpPr>
          <p:cNvPr id="62" name="Group 62"/>
          <p:cNvGrpSpPr/>
          <p:nvPr/>
        </p:nvGrpSpPr>
        <p:grpSpPr>
          <a:xfrm>
            <a:off x="15440935" y="8071827"/>
            <a:ext cx="2666324" cy="732887"/>
            <a:chOff x="0" y="0"/>
            <a:chExt cx="3555099" cy="977182"/>
          </a:xfrm>
        </p:grpSpPr>
        <p:grpSp>
          <p:nvGrpSpPr>
            <p:cNvPr id="63" name="Group 63"/>
            <p:cNvGrpSpPr/>
            <p:nvPr/>
          </p:nvGrpSpPr>
          <p:grpSpPr>
            <a:xfrm>
              <a:off x="0" y="0"/>
              <a:ext cx="2935258" cy="977182"/>
              <a:chOff x="0" y="0"/>
              <a:chExt cx="2107490" cy="701609"/>
            </a:xfrm>
          </p:grpSpPr>
          <p:sp>
            <p:nvSpPr>
              <p:cNvPr id="64" name="Freeform 64"/>
              <p:cNvSpPr/>
              <p:nvPr/>
            </p:nvSpPr>
            <p:spPr>
              <a:xfrm>
                <a:off x="0" y="0"/>
                <a:ext cx="2107491" cy="701609"/>
              </a:xfrm>
              <a:custGeom>
                <a:avLst/>
                <a:gdLst/>
                <a:ahLst/>
                <a:cxnLst/>
                <a:rect l="l" t="t" r="r" b="b"/>
                <a:pathLst>
                  <a:path w="2107491" h="701609">
                    <a:moveTo>
                      <a:pt x="2107491" y="350804"/>
                    </a:moveTo>
                    <a:lnTo>
                      <a:pt x="1701091" y="0"/>
                    </a:lnTo>
                    <a:lnTo>
                      <a:pt x="1701091" y="203200"/>
                    </a:lnTo>
                    <a:lnTo>
                      <a:pt x="0" y="203200"/>
                    </a:lnTo>
                    <a:lnTo>
                      <a:pt x="0" y="498409"/>
                    </a:lnTo>
                    <a:lnTo>
                      <a:pt x="1701091" y="498409"/>
                    </a:lnTo>
                    <a:lnTo>
                      <a:pt x="1701091" y="701609"/>
                    </a:lnTo>
                    <a:lnTo>
                      <a:pt x="2107491" y="350804"/>
                    </a:lnTo>
                    <a:close/>
                  </a:path>
                </a:pathLst>
              </a:custGeom>
              <a:gradFill rotWithShape="1">
                <a:gsLst>
                  <a:gs pos="0">
                    <a:srgbClr val="5DE0E6">
                      <a:alpha val="100000"/>
                    </a:srgbClr>
                  </a:gs>
                  <a:gs pos="100000">
                    <a:srgbClr val="004AAD">
                      <a:alpha val="100000"/>
                    </a:srgbClr>
                  </a:gs>
                </a:gsLst>
                <a:lin ang="0"/>
              </a:gradFill>
            </p:spPr>
            <p:txBody>
              <a:bodyPr/>
              <a:lstStyle/>
              <a:p>
                <a:endParaRPr lang="en-US"/>
              </a:p>
            </p:txBody>
          </p:sp>
          <p:sp>
            <p:nvSpPr>
              <p:cNvPr id="65" name="TextBox 65"/>
              <p:cNvSpPr txBox="1"/>
              <p:nvPr/>
            </p:nvSpPr>
            <p:spPr>
              <a:xfrm>
                <a:off x="0" y="165100"/>
                <a:ext cx="2005890" cy="333309"/>
              </a:xfrm>
              <a:prstGeom prst="rect">
                <a:avLst/>
              </a:prstGeom>
            </p:spPr>
            <p:txBody>
              <a:bodyPr lIns="50800" tIns="50800" rIns="50800" bIns="50800" rtlCol="0" anchor="ctr"/>
              <a:lstStyle/>
              <a:p>
                <a:pPr algn="ctr">
                  <a:lnSpc>
                    <a:spcPts val="2659"/>
                  </a:lnSpc>
                  <a:spcBef>
                    <a:spcPct val="0"/>
                  </a:spcBef>
                </a:pPr>
                <a:endParaRPr/>
              </a:p>
            </p:txBody>
          </p:sp>
        </p:grpSp>
        <p:sp>
          <p:nvSpPr>
            <p:cNvPr id="66" name="TextBox 66"/>
            <p:cNvSpPr txBox="1"/>
            <p:nvPr/>
          </p:nvSpPr>
          <p:spPr>
            <a:xfrm>
              <a:off x="792236" y="290555"/>
              <a:ext cx="2762863" cy="347874"/>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CHW ECHO</a:t>
              </a:r>
            </a:p>
          </p:txBody>
        </p:sp>
      </p:grpSp>
      <p:grpSp>
        <p:nvGrpSpPr>
          <p:cNvPr id="67" name="Group 67"/>
          <p:cNvGrpSpPr/>
          <p:nvPr/>
        </p:nvGrpSpPr>
        <p:grpSpPr>
          <a:xfrm>
            <a:off x="11887025" y="1626811"/>
            <a:ext cx="3553909" cy="340937"/>
            <a:chOff x="0" y="0"/>
            <a:chExt cx="949120" cy="91052"/>
          </a:xfrm>
        </p:grpSpPr>
        <p:sp>
          <p:nvSpPr>
            <p:cNvPr id="68" name="Freeform 68"/>
            <p:cNvSpPr/>
            <p:nvPr/>
          </p:nvSpPr>
          <p:spPr>
            <a:xfrm>
              <a:off x="0" y="0"/>
              <a:ext cx="949120" cy="91052"/>
            </a:xfrm>
            <a:custGeom>
              <a:avLst/>
              <a:gdLst/>
              <a:ahLst/>
              <a:cxnLst/>
              <a:rect l="l" t="t" r="r" b="b"/>
              <a:pathLst>
                <a:path w="949120" h="91052">
                  <a:moveTo>
                    <a:pt x="0" y="0"/>
                  </a:moveTo>
                  <a:lnTo>
                    <a:pt x="949120" y="0"/>
                  </a:lnTo>
                  <a:lnTo>
                    <a:pt x="949120" y="91052"/>
                  </a:lnTo>
                  <a:lnTo>
                    <a:pt x="0" y="91052"/>
                  </a:lnTo>
                  <a:close/>
                </a:path>
              </a:pathLst>
            </a:custGeom>
            <a:solidFill>
              <a:srgbClr val="0097B2"/>
            </a:solidFill>
          </p:spPr>
          <p:txBody>
            <a:bodyPr/>
            <a:lstStyle/>
            <a:p>
              <a:endParaRPr lang="en-US"/>
            </a:p>
          </p:txBody>
        </p:sp>
        <p:sp>
          <p:nvSpPr>
            <p:cNvPr id="69" name="TextBox 69"/>
            <p:cNvSpPr txBox="1"/>
            <p:nvPr/>
          </p:nvSpPr>
          <p:spPr>
            <a:xfrm>
              <a:off x="0" y="-28575"/>
              <a:ext cx="949120" cy="119627"/>
            </a:xfrm>
            <a:prstGeom prst="rect">
              <a:avLst/>
            </a:prstGeom>
          </p:spPr>
          <p:txBody>
            <a:bodyPr lIns="50800" tIns="50800" rIns="50800" bIns="50800" rtlCol="0" anchor="ctr"/>
            <a:lstStyle/>
            <a:p>
              <a:pPr algn="ctr">
                <a:lnSpc>
                  <a:spcPts val="2239"/>
                </a:lnSpc>
              </a:pPr>
              <a:endParaRPr/>
            </a:p>
          </p:txBody>
        </p:sp>
      </p:grpSp>
      <p:sp>
        <p:nvSpPr>
          <p:cNvPr id="70" name="Freeform 70"/>
          <p:cNvSpPr/>
          <p:nvPr/>
        </p:nvSpPr>
        <p:spPr>
          <a:xfrm>
            <a:off x="521451" y="412622"/>
            <a:ext cx="1660623" cy="1328498"/>
          </a:xfrm>
          <a:custGeom>
            <a:avLst/>
            <a:gdLst/>
            <a:ahLst/>
            <a:cxnLst/>
            <a:rect l="l" t="t" r="r" b="b"/>
            <a:pathLst>
              <a:path w="1660623" h="1328498">
                <a:moveTo>
                  <a:pt x="0" y="0"/>
                </a:moveTo>
                <a:lnTo>
                  <a:pt x="1660623" y="0"/>
                </a:lnTo>
                <a:lnTo>
                  <a:pt x="1660623" y="1328498"/>
                </a:lnTo>
                <a:lnTo>
                  <a:pt x="0" y="1328498"/>
                </a:lnTo>
                <a:lnTo>
                  <a:pt x="0" y="0"/>
                </a:lnTo>
                <a:close/>
              </a:path>
            </a:pathLst>
          </a:custGeom>
          <a:blipFill>
            <a:blip r:embed="rId5"/>
            <a:stretch>
              <a:fillRect/>
            </a:stretch>
          </a:blipFill>
        </p:spPr>
        <p:txBody>
          <a:bodyPr/>
          <a:lstStyle/>
          <a:p>
            <a:endParaRPr lang="en-US"/>
          </a:p>
        </p:txBody>
      </p:sp>
      <p:sp>
        <p:nvSpPr>
          <p:cNvPr id="71" name="TextBox 71"/>
          <p:cNvSpPr txBox="1"/>
          <p:nvPr/>
        </p:nvSpPr>
        <p:spPr>
          <a:xfrm>
            <a:off x="302540" y="9193201"/>
            <a:ext cx="1217430"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 2018</a:t>
            </a:r>
          </a:p>
        </p:txBody>
      </p:sp>
      <p:sp>
        <p:nvSpPr>
          <p:cNvPr id="72" name="TextBox 72"/>
          <p:cNvSpPr txBox="1"/>
          <p:nvPr/>
        </p:nvSpPr>
        <p:spPr>
          <a:xfrm>
            <a:off x="2407555"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2019</a:t>
            </a:r>
          </a:p>
        </p:txBody>
      </p:sp>
      <p:sp>
        <p:nvSpPr>
          <p:cNvPr id="73" name="TextBox 73"/>
          <p:cNvSpPr txBox="1"/>
          <p:nvPr/>
        </p:nvSpPr>
        <p:spPr>
          <a:xfrm>
            <a:off x="4480966"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2020</a:t>
            </a:r>
          </a:p>
        </p:txBody>
      </p:sp>
      <p:sp>
        <p:nvSpPr>
          <p:cNvPr id="74" name="TextBox 74"/>
          <p:cNvSpPr txBox="1"/>
          <p:nvPr/>
        </p:nvSpPr>
        <p:spPr>
          <a:xfrm>
            <a:off x="6554377"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2021</a:t>
            </a:r>
          </a:p>
        </p:txBody>
      </p:sp>
      <p:sp>
        <p:nvSpPr>
          <p:cNvPr id="75" name="TextBox 75"/>
          <p:cNvSpPr txBox="1"/>
          <p:nvPr/>
        </p:nvSpPr>
        <p:spPr>
          <a:xfrm>
            <a:off x="8627788"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2022</a:t>
            </a:r>
          </a:p>
        </p:txBody>
      </p:sp>
      <p:sp>
        <p:nvSpPr>
          <p:cNvPr id="76" name="TextBox 76"/>
          <p:cNvSpPr txBox="1"/>
          <p:nvPr/>
        </p:nvSpPr>
        <p:spPr>
          <a:xfrm>
            <a:off x="10701199"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2023</a:t>
            </a:r>
          </a:p>
        </p:txBody>
      </p:sp>
      <p:sp>
        <p:nvSpPr>
          <p:cNvPr id="77" name="TextBox 77"/>
          <p:cNvSpPr txBox="1"/>
          <p:nvPr/>
        </p:nvSpPr>
        <p:spPr>
          <a:xfrm>
            <a:off x="12774611"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2024</a:t>
            </a:r>
          </a:p>
        </p:txBody>
      </p:sp>
      <p:sp>
        <p:nvSpPr>
          <p:cNvPr id="78" name="TextBox 78"/>
          <p:cNvSpPr txBox="1"/>
          <p:nvPr/>
        </p:nvSpPr>
        <p:spPr>
          <a:xfrm>
            <a:off x="14848022"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2025</a:t>
            </a:r>
          </a:p>
        </p:txBody>
      </p:sp>
      <p:sp>
        <p:nvSpPr>
          <p:cNvPr id="79" name="TextBox 79"/>
          <p:cNvSpPr txBox="1"/>
          <p:nvPr/>
        </p:nvSpPr>
        <p:spPr>
          <a:xfrm>
            <a:off x="16921433"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2026</a:t>
            </a:r>
          </a:p>
        </p:txBody>
      </p:sp>
      <p:sp>
        <p:nvSpPr>
          <p:cNvPr id="80" name="TextBox 80"/>
          <p:cNvSpPr txBox="1"/>
          <p:nvPr/>
        </p:nvSpPr>
        <p:spPr>
          <a:xfrm>
            <a:off x="7432494" y="931806"/>
            <a:ext cx="7723238"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Integrated Opioid and Addiction Care ECHO</a:t>
            </a:r>
          </a:p>
        </p:txBody>
      </p:sp>
      <p:sp>
        <p:nvSpPr>
          <p:cNvPr id="81" name="TextBox 81"/>
          <p:cNvSpPr txBox="1"/>
          <p:nvPr/>
        </p:nvSpPr>
        <p:spPr>
          <a:xfrm>
            <a:off x="2331887" y="917336"/>
            <a:ext cx="219137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Addiction ECHO</a:t>
            </a:r>
          </a:p>
        </p:txBody>
      </p:sp>
      <p:sp>
        <p:nvSpPr>
          <p:cNvPr id="82" name="TextBox 82"/>
          <p:cNvSpPr txBox="1"/>
          <p:nvPr/>
        </p:nvSpPr>
        <p:spPr>
          <a:xfrm>
            <a:off x="5368977" y="2532087"/>
            <a:ext cx="385172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MidWest Tribal ECHO</a:t>
            </a:r>
          </a:p>
        </p:txBody>
      </p:sp>
      <p:sp>
        <p:nvSpPr>
          <p:cNvPr id="83" name="TextBox 83"/>
          <p:cNvSpPr txBox="1"/>
          <p:nvPr/>
        </p:nvSpPr>
        <p:spPr>
          <a:xfrm>
            <a:off x="12591235" y="2518776"/>
            <a:ext cx="385172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MidWest Tribal ECHO</a:t>
            </a:r>
          </a:p>
        </p:txBody>
      </p:sp>
      <p:sp>
        <p:nvSpPr>
          <p:cNvPr id="84" name="TextBox 84"/>
          <p:cNvSpPr txBox="1"/>
          <p:nvPr/>
        </p:nvSpPr>
        <p:spPr>
          <a:xfrm>
            <a:off x="5548198" y="3318231"/>
            <a:ext cx="4085040"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Nursing Home COVID-19 ECHO </a:t>
            </a:r>
          </a:p>
        </p:txBody>
      </p:sp>
      <p:sp>
        <p:nvSpPr>
          <p:cNvPr id="85" name="TextBox 85"/>
          <p:cNvSpPr txBox="1"/>
          <p:nvPr/>
        </p:nvSpPr>
        <p:spPr>
          <a:xfrm>
            <a:off x="12591235" y="3332807"/>
            <a:ext cx="385172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MN Geriatrics ECHO</a:t>
            </a:r>
          </a:p>
        </p:txBody>
      </p:sp>
      <p:sp>
        <p:nvSpPr>
          <p:cNvPr id="86" name="TextBox 86"/>
          <p:cNvSpPr txBox="1"/>
          <p:nvPr/>
        </p:nvSpPr>
        <p:spPr>
          <a:xfrm>
            <a:off x="10328031" y="4104347"/>
            <a:ext cx="2260741"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Perinatal SU</a:t>
            </a:r>
          </a:p>
        </p:txBody>
      </p:sp>
      <p:sp>
        <p:nvSpPr>
          <p:cNvPr id="87" name="TextBox 87"/>
          <p:cNvSpPr txBox="1"/>
          <p:nvPr/>
        </p:nvSpPr>
        <p:spPr>
          <a:xfrm>
            <a:off x="11163476" y="4535191"/>
            <a:ext cx="4617332"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Perinatal SU Workforce Development Grant </a:t>
            </a:r>
          </a:p>
        </p:txBody>
      </p:sp>
      <p:sp>
        <p:nvSpPr>
          <p:cNvPr id="88" name="TextBox 88"/>
          <p:cNvSpPr txBox="1"/>
          <p:nvPr/>
        </p:nvSpPr>
        <p:spPr>
          <a:xfrm>
            <a:off x="14511720" y="5882977"/>
            <a:ext cx="2786713" cy="270431"/>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Integrated Pain Care </a:t>
            </a:r>
          </a:p>
        </p:txBody>
      </p:sp>
      <p:sp>
        <p:nvSpPr>
          <p:cNvPr id="89" name="TextBox 89"/>
          <p:cNvSpPr txBox="1"/>
          <p:nvPr/>
        </p:nvSpPr>
        <p:spPr>
          <a:xfrm>
            <a:off x="2057400" y="136642"/>
            <a:ext cx="15835632" cy="659540"/>
          </a:xfrm>
          <a:prstGeom prst="rect">
            <a:avLst/>
          </a:prstGeom>
        </p:spPr>
        <p:txBody>
          <a:bodyPr wrap="square" lIns="0" tIns="0" rIns="0" bIns="0" rtlCol="0" anchor="t">
            <a:spAutoFit/>
          </a:bodyPr>
          <a:lstStyle/>
          <a:p>
            <a:pPr algn="ctr">
              <a:lnSpc>
                <a:spcPts val="5522"/>
              </a:lnSpc>
              <a:spcBef>
                <a:spcPct val="0"/>
              </a:spcBef>
            </a:pPr>
            <a:r>
              <a:rPr lang="en-US" sz="3944" b="1">
                <a:solidFill>
                  <a:srgbClr val="000000"/>
                </a:solidFill>
                <a:latin typeface="Canva Sans Bold"/>
                <a:ea typeface="Canva Sans Bold"/>
                <a:cs typeface="Canva Sans Bold"/>
                <a:sym typeface="Canva Sans Bold"/>
              </a:rPr>
              <a:t>History of Project ECHO at Hennepin Healthcare (2018 - 2026)</a:t>
            </a:r>
          </a:p>
        </p:txBody>
      </p:sp>
      <p:sp>
        <p:nvSpPr>
          <p:cNvPr id="90" name="TextBox 90"/>
          <p:cNvSpPr txBox="1"/>
          <p:nvPr/>
        </p:nvSpPr>
        <p:spPr>
          <a:xfrm>
            <a:off x="11887025" y="1643014"/>
            <a:ext cx="5548617"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MN Community Collaboration on Viral Hepatitis ECHO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4"/>
            <a:ext cx="18288000" cy="1610831"/>
          </a:xfrm>
        </p:spPr>
        <p:txBody>
          <a:bodyPr/>
          <a:lstStyle/>
          <a:p>
            <a:r>
              <a:rPr lang="en-US"/>
              <a:t>Steps for Replication (</a:t>
            </a:r>
            <a:r>
              <a:rPr lang="en-US" b="1"/>
              <a:t>ECHO Fidelity)</a:t>
            </a:r>
            <a:endParaRPr lang="en-US"/>
          </a:p>
        </p:txBody>
      </p:sp>
      <p:sp>
        <p:nvSpPr>
          <p:cNvPr id="5" name="Text Placeholder 4"/>
          <p:cNvSpPr>
            <a:spLocks noGrp="1"/>
          </p:cNvSpPr>
          <p:nvPr>
            <p:ph type="body" sz="quarter" idx="20"/>
          </p:nvPr>
        </p:nvSpPr>
        <p:spPr>
          <a:xfrm>
            <a:off x="277663" y="1652144"/>
            <a:ext cx="17732678" cy="7960641"/>
          </a:xfrm>
        </p:spPr>
        <p:txBody>
          <a:bodyPr>
            <a:spAutoFit/>
          </a:bodyPr>
          <a:lstStyle/>
          <a:p>
            <a:pPr>
              <a:spcBef>
                <a:spcPts val="600"/>
              </a:spcBef>
            </a:pPr>
            <a:r>
              <a:rPr lang="en-US" sz="3900" dirty="0">
                <a:solidFill>
                  <a:srgbClr val="1C344D"/>
                </a:solidFill>
                <a:latin typeface="+mn-lt"/>
              </a:rPr>
              <a:t>Orientation is just the beginning…</a:t>
            </a:r>
          </a:p>
          <a:p>
            <a:pPr>
              <a:spcBef>
                <a:spcPts val="600"/>
              </a:spcBef>
            </a:pPr>
            <a:r>
              <a:rPr lang="en-US" sz="3900" dirty="0">
                <a:solidFill>
                  <a:srgbClr val="1C344D"/>
                </a:solidFill>
                <a:latin typeface="+mn-lt"/>
              </a:rPr>
              <a:t>Next you sign partnership documents</a:t>
            </a:r>
          </a:p>
          <a:p>
            <a:pPr>
              <a:spcBef>
                <a:spcPts val="600"/>
              </a:spcBef>
            </a:pPr>
            <a:r>
              <a:rPr lang="en-US" sz="3900" dirty="0">
                <a:solidFill>
                  <a:srgbClr val="1C344D"/>
                </a:solidFill>
                <a:latin typeface="+mn-lt"/>
              </a:rPr>
              <a:t>Begin planning budget and seek funding</a:t>
            </a:r>
          </a:p>
          <a:p>
            <a:pPr>
              <a:spcBef>
                <a:spcPts val="600"/>
              </a:spcBef>
            </a:pPr>
            <a:r>
              <a:rPr lang="en-US" sz="3900" dirty="0">
                <a:solidFill>
                  <a:srgbClr val="1C344D"/>
                </a:solidFill>
                <a:latin typeface="+mn-lt"/>
              </a:rPr>
              <a:t>Design the project (target audience, curriculum, resources, community needs, evaluation strategy and tools …) </a:t>
            </a:r>
          </a:p>
          <a:p>
            <a:pPr>
              <a:spcBef>
                <a:spcPts val="600"/>
              </a:spcBef>
            </a:pPr>
            <a:r>
              <a:rPr lang="en-US" sz="3900" dirty="0">
                <a:solidFill>
                  <a:srgbClr val="1C344D"/>
                </a:solidFill>
                <a:latin typeface="+mn-lt"/>
              </a:rPr>
              <a:t>Develop your team – experts and staff</a:t>
            </a:r>
          </a:p>
          <a:p>
            <a:pPr>
              <a:spcBef>
                <a:spcPts val="600"/>
              </a:spcBef>
            </a:pPr>
            <a:r>
              <a:rPr lang="en-US" sz="3900" dirty="0">
                <a:solidFill>
                  <a:srgbClr val="1C344D"/>
                </a:solidFill>
                <a:latin typeface="+mn-lt"/>
              </a:rPr>
              <a:t>Bring a team for full training (3 days – Immersion)</a:t>
            </a:r>
          </a:p>
          <a:p>
            <a:pPr>
              <a:spcBef>
                <a:spcPts val="600"/>
              </a:spcBef>
            </a:pPr>
            <a:r>
              <a:rPr lang="en-US" sz="3900" dirty="0">
                <a:solidFill>
                  <a:srgbClr val="1C344D"/>
                </a:solidFill>
                <a:latin typeface="+mn-lt"/>
              </a:rPr>
              <a:t>Continue to develop curriculum, begin to recruit spokes/participants</a:t>
            </a:r>
          </a:p>
          <a:p>
            <a:pPr>
              <a:spcBef>
                <a:spcPts val="600"/>
              </a:spcBef>
            </a:pPr>
            <a:r>
              <a:rPr lang="en-US" sz="3900" dirty="0">
                <a:solidFill>
                  <a:srgbClr val="1C344D"/>
                </a:solidFill>
                <a:latin typeface="+mn-lt"/>
              </a:rPr>
              <a:t>Build organizational buy-in</a:t>
            </a:r>
          </a:p>
          <a:p>
            <a:pPr>
              <a:spcBef>
                <a:spcPts val="600"/>
              </a:spcBef>
            </a:pPr>
            <a:r>
              <a:rPr lang="en-US" sz="3900" dirty="0">
                <a:solidFill>
                  <a:srgbClr val="1C344D"/>
                </a:solidFill>
                <a:latin typeface="+mn-lt"/>
              </a:rPr>
              <a:t>Practice before you launch – get feedback</a:t>
            </a:r>
          </a:p>
          <a:p>
            <a:pPr>
              <a:spcBef>
                <a:spcPts val="600"/>
              </a:spcBef>
            </a:pPr>
            <a:r>
              <a:rPr lang="en-US" sz="3900" dirty="0">
                <a:solidFill>
                  <a:srgbClr val="1C344D"/>
                </a:solidFill>
                <a:latin typeface="+mn-lt"/>
              </a:rPr>
              <a:t>Launch! </a:t>
            </a:r>
          </a:p>
          <a:p>
            <a:pPr>
              <a:spcBef>
                <a:spcPts val="600"/>
              </a:spcBef>
            </a:pPr>
            <a:r>
              <a:rPr lang="en-US" sz="3900" dirty="0">
                <a:solidFill>
                  <a:srgbClr val="1C344D"/>
                </a:solidFill>
                <a:latin typeface="+mn-lt"/>
              </a:rPr>
              <a:t>Continue to seek input and reflection, constant QI</a:t>
            </a:r>
          </a:p>
          <a:p>
            <a:pPr>
              <a:spcBef>
                <a:spcPts val="600"/>
              </a:spcBef>
            </a:pPr>
            <a:r>
              <a:rPr lang="en-US" sz="3900" dirty="0">
                <a:solidFill>
                  <a:srgbClr val="1C344D"/>
                </a:solidFill>
                <a:latin typeface="+mn-lt"/>
              </a:rPr>
              <a:t>Publicize your success – money follows successful ECHOs (not the other way around)</a:t>
            </a:r>
          </a:p>
        </p:txBody>
      </p:sp>
      <p:sp>
        <p:nvSpPr>
          <p:cNvPr id="6" name="Footer Placeholder 1"/>
          <p:cNvSpPr txBox="1">
            <a:spLocks/>
          </p:cNvSpPr>
          <p:nvPr/>
        </p:nvSpPr>
        <p:spPr>
          <a:xfrm>
            <a:off x="6400799" y="9669780"/>
            <a:ext cx="6256421"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dirty="0">
                <a:solidFill>
                  <a:srgbClr val="1C344D"/>
                </a:solidFill>
                <a:latin typeface="Calibri" panose="020F0502020204030204"/>
              </a:rPr>
              <a:t>Copyright 2017 Project ECHO®, used with permission </a:t>
            </a:r>
          </a:p>
        </p:txBody>
      </p:sp>
    </p:spTree>
    <p:custDataLst>
      <p:tags r:id="rId1"/>
    </p:custDataLst>
    <p:extLst>
      <p:ext uri="{BB962C8B-B14F-4D97-AF65-F5344CB8AC3E}">
        <p14:creationId xmlns:p14="http://schemas.microsoft.com/office/powerpoint/2010/main" val="578773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4"/>
            <a:ext cx="18288000" cy="1610831"/>
          </a:xfrm>
        </p:spPr>
        <p:txBody>
          <a:bodyPr/>
          <a:lstStyle/>
          <a:p>
            <a:r>
              <a:rPr lang="en-US"/>
              <a:t>Partnership Documents: Guiding Principles</a:t>
            </a:r>
          </a:p>
        </p:txBody>
      </p:sp>
      <p:sp>
        <p:nvSpPr>
          <p:cNvPr id="7" name="Text Placeholder 6"/>
          <p:cNvSpPr>
            <a:spLocks noGrp="1"/>
          </p:cNvSpPr>
          <p:nvPr>
            <p:ph type="body" sz="quarter" idx="20"/>
          </p:nvPr>
        </p:nvSpPr>
        <p:spPr>
          <a:xfrm>
            <a:off x="0" y="1651523"/>
            <a:ext cx="18288000" cy="7931402"/>
          </a:xfrm>
        </p:spPr>
        <p:txBody>
          <a:bodyPr wrap="square">
            <a:spAutoFit/>
          </a:bodyPr>
          <a:lstStyle/>
          <a:p>
            <a:pPr marL="0" indent="0">
              <a:spcBef>
                <a:spcPts val="600"/>
              </a:spcBef>
              <a:buNone/>
            </a:pPr>
            <a:r>
              <a:rPr lang="en-US" b="1" dirty="0">
                <a:solidFill>
                  <a:srgbClr val="1C344D"/>
                </a:solidFill>
                <a:latin typeface="+mn-lt"/>
              </a:rPr>
              <a:t>Collaboration with ECHO requires:</a:t>
            </a:r>
          </a:p>
          <a:p>
            <a:pPr marL="685800" lvl="1" indent="0">
              <a:spcBef>
                <a:spcPts val="600"/>
              </a:spcBef>
              <a:buNone/>
            </a:pPr>
            <a:r>
              <a:rPr lang="en-US" b="1" dirty="0">
                <a:solidFill>
                  <a:srgbClr val="1C344D"/>
                </a:solidFill>
                <a:latin typeface="+mn-lt"/>
              </a:rPr>
              <a:t>Replication Statement of Collaboration</a:t>
            </a:r>
            <a:r>
              <a:rPr lang="en-US" dirty="0">
                <a:solidFill>
                  <a:srgbClr val="1C344D"/>
                </a:solidFill>
                <a:latin typeface="+mn-lt"/>
              </a:rPr>
              <a:t> – Front-end document that outlines the roles and responsibilities of both partners in any replication collaboration. </a:t>
            </a:r>
          </a:p>
          <a:p>
            <a:pPr marL="685800" lvl="1" indent="0">
              <a:spcBef>
                <a:spcPts val="600"/>
              </a:spcBef>
              <a:buNone/>
            </a:pPr>
            <a:r>
              <a:rPr lang="en-US" b="1" dirty="0">
                <a:solidFill>
                  <a:srgbClr val="1C344D"/>
                </a:solidFill>
                <a:latin typeface="+mn-lt"/>
              </a:rPr>
              <a:t>IP Terms of Use Contract</a:t>
            </a:r>
            <a:r>
              <a:rPr lang="en-US" dirty="0">
                <a:solidFill>
                  <a:srgbClr val="1C344D"/>
                </a:solidFill>
                <a:latin typeface="+mn-lt"/>
              </a:rPr>
              <a:t> – Legally binding agreement that details all the elements of the Statement of Collaboration, with a specific focus on Intellectual Property issues.</a:t>
            </a:r>
          </a:p>
          <a:p>
            <a:pPr marL="0" indent="0">
              <a:spcBef>
                <a:spcPts val="600"/>
              </a:spcBef>
              <a:buNone/>
            </a:pPr>
            <a:r>
              <a:rPr lang="en-US" b="1" dirty="0">
                <a:solidFill>
                  <a:srgbClr val="1C344D"/>
                </a:solidFill>
                <a:latin typeface="+mn-lt"/>
              </a:rPr>
              <a:t>What do you agree to?</a:t>
            </a:r>
          </a:p>
          <a:p>
            <a:pPr marL="1457325" lvl="1" indent="-771525">
              <a:spcBef>
                <a:spcPts val="600"/>
              </a:spcBef>
              <a:buFont typeface="+mj-lt"/>
              <a:buAutoNum type="arabicPeriod"/>
            </a:pPr>
            <a:r>
              <a:rPr lang="en-US" sz="4800" dirty="0">
                <a:solidFill>
                  <a:schemeClr val="tx1"/>
                </a:solidFill>
                <a:latin typeface="+mn-lt"/>
              </a:rPr>
              <a:t>Following the ECHO mission and model</a:t>
            </a:r>
          </a:p>
          <a:p>
            <a:pPr marL="1457325" lvl="1" indent="-771525">
              <a:spcBef>
                <a:spcPts val="600"/>
              </a:spcBef>
              <a:buFont typeface="+mj-lt"/>
              <a:buAutoNum type="arabicPeriod"/>
            </a:pPr>
            <a:r>
              <a:rPr lang="en-US" sz="4800" dirty="0">
                <a:solidFill>
                  <a:schemeClr val="tx1"/>
                </a:solidFill>
                <a:latin typeface="+mn-lt"/>
              </a:rPr>
              <a:t>Using the ECHO name and trademarks</a:t>
            </a:r>
          </a:p>
          <a:p>
            <a:pPr marL="1457325" lvl="1" indent="-771525">
              <a:spcBef>
                <a:spcPts val="600"/>
              </a:spcBef>
              <a:buFont typeface="+mj-lt"/>
              <a:buAutoNum type="arabicPeriod"/>
            </a:pPr>
            <a:r>
              <a:rPr lang="en-US" sz="4800" dirty="0">
                <a:solidFill>
                  <a:schemeClr val="tx1"/>
                </a:solidFill>
                <a:latin typeface="+mn-lt"/>
              </a:rPr>
              <a:t>Mutual expectation of sharing</a:t>
            </a:r>
          </a:p>
          <a:p>
            <a:pPr marL="1457325" lvl="1" indent="-771525">
              <a:spcBef>
                <a:spcPts val="600"/>
              </a:spcBef>
              <a:buFont typeface="+mj-lt"/>
              <a:buAutoNum type="arabicPeriod"/>
            </a:pPr>
            <a:r>
              <a:rPr lang="en-US" sz="4800" dirty="0">
                <a:solidFill>
                  <a:schemeClr val="tx1"/>
                </a:solidFill>
                <a:latin typeface="+mn-lt"/>
              </a:rPr>
              <a:t>Using </a:t>
            </a:r>
            <a:r>
              <a:rPr lang="en-US" sz="4800" dirty="0" err="1">
                <a:solidFill>
                  <a:schemeClr val="tx1"/>
                </a:solidFill>
                <a:latin typeface="+mn-lt"/>
              </a:rPr>
              <a:t>iECHO</a:t>
            </a:r>
            <a:r>
              <a:rPr lang="en-US" sz="4800" dirty="0">
                <a:solidFill>
                  <a:schemeClr val="tx1"/>
                </a:solidFill>
                <a:latin typeface="+mn-lt"/>
              </a:rPr>
              <a:t> </a:t>
            </a:r>
          </a:p>
          <a:p>
            <a:pPr marL="1457325" lvl="1" indent="-771525">
              <a:spcBef>
                <a:spcPts val="600"/>
              </a:spcBef>
              <a:buFont typeface="+mj-lt"/>
              <a:buAutoNum type="arabicPeriod"/>
            </a:pPr>
            <a:r>
              <a:rPr lang="en-US" sz="4800" dirty="0">
                <a:solidFill>
                  <a:schemeClr val="tx1"/>
                </a:solidFill>
                <a:latin typeface="+mn-lt"/>
              </a:rPr>
              <a:t>Not selling ECHO IP to outside 3rd parties</a:t>
            </a:r>
          </a:p>
          <a:p>
            <a:pPr marL="1457325" lvl="1" indent="-771525">
              <a:spcBef>
                <a:spcPts val="600"/>
              </a:spcBef>
              <a:buFont typeface="+mj-lt"/>
              <a:buAutoNum type="arabicPeriod"/>
            </a:pPr>
            <a:r>
              <a:rPr lang="en-US" sz="4800" dirty="0">
                <a:solidFill>
                  <a:schemeClr val="tx1"/>
                </a:solidFill>
                <a:latin typeface="+mn-lt"/>
              </a:rPr>
              <a:t>Non-exclusivity</a:t>
            </a:r>
          </a:p>
        </p:txBody>
      </p:sp>
      <p:sp>
        <p:nvSpPr>
          <p:cNvPr id="4"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1686171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Whittier Clinic">
            <a:extLst>
              <a:ext uri="{FF2B5EF4-FFF2-40B4-BE49-F238E27FC236}">
                <a16:creationId xmlns:a16="http://schemas.microsoft.com/office/drawing/2014/main" id="{AED125E5-F285-A937-64DB-7883FBAB17BF}"/>
              </a:ext>
            </a:extLst>
          </p:cNvPr>
          <p:cNvPicPr>
            <a:picLocks noChangeAspect="1"/>
          </p:cNvPicPr>
          <p:nvPr/>
        </p:nvPicPr>
        <p:blipFill>
          <a:blip r:embed="rId3"/>
          <a:srcRect l="5531" r="-1" b="-1"/>
          <a:stretch/>
        </p:blipFill>
        <p:spPr>
          <a:xfrm>
            <a:off x="3558947" y="-40511"/>
            <a:ext cx="14724480" cy="10443033"/>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D40BA82-3F9B-32A8-6A34-06047A325A89}"/>
              </a:ext>
            </a:extLst>
          </p:cNvPr>
          <p:cNvSpPr>
            <a:spLocks noGrp="1"/>
          </p:cNvSpPr>
          <p:nvPr>
            <p:ph type="title"/>
          </p:nvPr>
        </p:nvSpPr>
        <p:spPr>
          <a:xfrm>
            <a:off x="1257300" y="547687"/>
            <a:ext cx="7886700" cy="1513685"/>
          </a:xfrm>
        </p:spPr>
        <p:txBody>
          <a:bodyPr>
            <a:normAutofit/>
          </a:bodyPr>
          <a:lstStyle/>
          <a:p>
            <a:pPr algn="l"/>
            <a:r>
              <a:rPr lang="en-US" sz="5400" b="1" dirty="0">
                <a:ea typeface="Calibri"/>
                <a:cs typeface="Calibri"/>
              </a:rPr>
              <a:t>Case – Sue Haddow</a:t>
            </a:r>
          </a:p>
        </p:txBody>
      </p:sp>
      <p:sp>
        <p:nvSpPr>
          <p:cNvPr id="3" name="Content Placeholder 2">
            <a:extLst>
              <a:ext uri="{FF2B5EF4-FFF2-40B4-BE49-F238E27FC236}">
                <a16:creationId xmlns:a16="http://schemas.microsoft.com/office/drawing/2014/main" id="{08D5B287-5F69-1312-9301-2695A67471CB}"/>
              </a:ext>
            </a:extLst>
          </p:cNvPr>
          <p:cNvSpPr>
            <a:spLocks noGrp="1"/>
          </p:cNvSpPr>
          <p:nvPr>
            <p:ph idx="1"/>
          </p:nvPr>
        </p:nvSpPr>
        <p:spPr>
          <a:xfrm>
            <a:off x="919230" y="1816062"/>
            <a:ext cx="5733283" cy="6885931"/>
          </a:xfrm>
        </p:spPr>
        <p:txBody>
          <a:bodyPr vert="horz" lIns="91440" tIns="45720" rIns="91440" bIns="45720" rtlCol="0" anchor="t">
            <a:noAutofit/>
          </a:bodyPr>
          <a:lstStyle/>
          <a:p>
            <a:pPr>
              <a:lnSpc>
                <a:spcPct val="90000"/>
              </a:lnSpc>
            </a:pPr>
            <a:r>
              <a:rPr lang="en-US" sz="3600">
                <a:ea typeface="Calibri"/>
                <a:cs typeface="Calibri"/>
              </a:rPr>
              <a:t>My context:</a:t>
            </a:r>
          </a:p>
          <a:p>
            <a:pPr>
              <a:lnSpc>
                <a:spcPct val="90000"/>
              </a:lnSpc>
            </a:pPr>
            <a:r>
              <a:rPr lang="en-US" sz="3600">
                <a:ea typeface="Calibri"/>
                <a:cs typeface="Calibri"/>
              </a:rPr>
              <a:t>Family doc, urban underserved population, residency training program. </a:t>
            </a:r>
          </a:p>
          <a:p>
            <a:pPr>
              <a:lnSpc>
                <a:spcPct val="90000"/>
              </a:lnSpc>
            </a:pPr>
            <a:r>
              <a:rPr lang="en-US" sz="3600">
                <a:ea typeface="Calibri"/>
                <a:cs typeface="Calibri"/>
              </a:rPr>
              <a:t>Provide integrative primary care. </a:t>
            </a:r>
          </a:p>
          <a:p>
            <a:pPr>
              <a:lnSpc>
                <a:spcPct val="90000"/>
              </a:lnSpc>
            </a:pPr>
            <a:r>
              <a:rPr lang="en-US" sz="3600">
                <a:ea typeface="Calibri"/>
                <a:cs typeface="Calibri"/>
              </a:rPr>
              <a:t>3 other IH providers in our clinic. </a:t>
            </a:r>
          </a:p>
          <a:p>
            <a:pPr>
              <a:lnSpc>
                <a:spcPct val="90000"/>
              </a:lnSpc>
            </a:pPr>
            <a:r>
              <a:rPr lang="en-US" sz="3600">
                <a:ea typeface="Calibri"/>
                <a:cs typeface="Calibri"/>
              </a:rPr>
              <a:t>We all have closed practices! Our colleagues often ask us questions about various aspects of IH. </a:t>
            </a:r>
          </a:p>
          <a:p>
            <a:pPr>
              <a:lnSpc>
                <a:spcPct val="90000"/>
              </a:lnSpc>
            </a:pPr>
            <a:r>
              <a:rPr lang="en-US" sz="3600">
                <a:ea typeface="Calibri"/>
                <a:cs typeface="Calibri"/>
              </a:rPr>
              <a:t>How can I help spread info without having everyone do a fellowship?</a:t>
            </a:r>
          </a:p>
          <a:p>
            <a:pPr>
              <a:lnSpc>
                <a:spcPct val="90000"/>
              </a:lnSpc>
            </a:pPr>
            <a:endParaRPr lang="en-US" sz="3000">
              <a:ea typeface="Calibri"/>
              <a:cs typeface="Calibri"/>
            </a:endParaRPr>
          </a:p>
        </p:txBody>
      </p:sp>
    </p:spTree>
    <p:extLst>
      <p:ext uri="{BB962C8B-B14F-4D97-AF65-F5344CB8AC3E}">
        <p14:creationId xmlns:p14="http://schemas.microsoft.com/office/powerpoint/2010/main" val="90556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876092-1DE9-0090-C568-52CEB6875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75C8D-9BD9-8815-CE50-7292D2D00B83}"/>
              </a:ext>
            </a:extLst>
          </p:cNvPr>
          <p:cNvSpPr>
            <a:spLocks noGrp="1"/>
          </p:cNvSpPr>
          <p:nvPr>
            <p:ph type="title"/>
          </p:nvPr>
        </p:nvSpPr>
        <p:spPr>
          <a:xfrm>
            <a:off x="837497" y="544334"/>
            <a:ext cx="11251068" cy="1297825"/>
          </a:xfrm>
        </p:spPr>
        <p:txBody>
          <a:bodyPr anchor="b">
            <a:normAutofit fontScale="90000"/>
          </a:bodyPr>
          <a:lstStyle/>
          <a:p>
            <a:pPr algn="l"/>
            <a:r>
              <a:rPr lang="en-US" sz="8100" b="1">
                <a:ea typeface="Calibri"/>
                <a:cs typeface="Calibri"/>
              </a:rPr>
              <a:t>Workshop Breakout</a:t>
            </a: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1D9D5351-8B43-2CF0-7A30-4D0F3E42D68E}"/>
              </a:ext>
            </a:extLst>
          </p:cNvPr>
          <p:cNvGraphicFramePr>
            <a:graphicFrameLocks noGrp="1"/>
          </p:cNvGraphicFramePr>
          <p:nvPr>
            <p:ph idx="1"/>
            <p:extLst>
              <p:ext uri="{D42A27DB-BD31-4B8C-83A1-F6EECF244321}">
                <p14:modId xmlns:p14="http://schemas.microsoft.com/office/powerpoint/2010/main" val="3934627374"/>
              </p:ext>
            </p:extLst>
          </p:nvPr>
        </p:nvGraphicFramePr>
        <p:xfrm>
          <a:off x="-735944" y="3851002"/>
          <a:ext cx="13783154" cy="634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8F113E4-3D04-51FB-3E20-F8039BF20A31}"/>
              </a:ext>
            </a:extLst>
          </p:cNvPr>
          <p:cNvPicPr>
            <a:picLocks noChangeAspect="1"/>
          </p:cNvPicPr>
          <p:nvPr/>
        </p:nvPicPr>
        <p:blipFill>
          <a:blip r:embed="rId8"/>
          <a:srcRect l="1150" r="1150"/>
          <a:stretch>
            <a:fillRect/>
          </a:stretch>
        </p:blipFill>
        <p:spPr>
          <a:xfrm>
            <a:off x="13873941" y="549067"/>
            <a:ext cx="3943143" cy="3280902"/>
          </a:xfrm>
          <a:prstGeom prst="rect">
            <a:avLst/>
          </a:prstGeom>
        </p:spPr>
      </p:pic>
      <p:sp>
        <p:nvSpPr>
          <p:cNvPr id="24" name="TextBox 23">
            <a:extLst>
              <a:ext uri="{FF2B5EF4-FFF2-40B4-BE49-F238E27FC236}">
                <a16:creationId xmlns:a16="http://schemas.microsoft.com/office/drawing/2014/main" id="{4192ADBD-3DE2-6A0A-CDC5-ED22DAA9058D}"/>
              </a:ext>
            </a:extLst>
          </p:cNvPr>
          <p:cNvSpPr txBox="1"/>
          <p:nvPr/>
        </p:nvSpPr>
        <p:spPr>
          <a:xfrm>
            <a:off x="884903" y="1991032"/>
            <a:ext cx="9144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In your groups, use the worksheet to discuss and make notes on the following: </a:t>
            </a:r>
          </a:p>
        </p:txBody>
      </p:sp>
      <p:pic>
        <p:nvPicPr>
          <p:cNvPr id="11" name="Picture 10">
            <a:extLst>
              <a:ext uri="{FF2B5EF4-FFF2-40B4-BE49-F238E27FC236}">
                <a16:creationId xmlns:a16="http://schemas.microsoft.com/office/drawing/2014/main" id="{00714E8A-C4B0-A21A-0540-815A896900BF}"/>
              </a:ext>
            </a:extLst>
          </p:cNvPr>
          <p:cNvPicPr>
            <a:picLocks noChangeAspect="1"/>
          </p:cNvPicPr>
          <p:nvPr/>
        </p:nvPicPr>
        <p:blipFill>
          <a:blip r:embed="rId9"/>
          <a:stretch>
            <a:fillRect/>
          </a:stretch>
        </p:blipFill>
        <p:spPr>
          <a:xfrm>
            <a:off x="12262269" y="4246084"/>
            <a:ext cx="4309254" cy="5504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5925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9627" y="2317689"/>
            <a:ext cx="13503651" cy="3323987"/>
          </a:xfrm>
          <a:prstGeom prst="rect">
            <a:avLst/>
          </a:prstGeom>
        </p:spPr>
        <p:txBody>
          <a:bodyPr lIns="0" tIns="0" rIns="0" bIns="0" rtlCol="0" anchor="t">
            <a:spAutoFit/>
          </a:bodyPr>
          <a:lstStyle/>
          <a:p>
            <a:pPr marL="614680" lvl="1" indent="-307340" algn="l">
              <a:buFont typeface="Arial"/>
              <a:buChar char="•"/>
            </a:pPr>
            <a:r>
              <a:rPr lang="en-US" sz="5400">
                <a:ea typeface="Inter"/>
                <a:cs typeface="Inter"/>
                <a:sym typeface="Inter"/>
              </a:rPr>
              <a:t>Three Criteria: </a:t>
            </a:r>
            <a:endParaRPr lang="en-US" sz="5400">
              <a:ea typeface="Calibri"/>
              <a:cs typeface="Calibri"/>
            </a:endParaRPr>
          </a:p>
          <a:p>
            <a:pPr marL="1229995" lvl="2" indent="-409575" algn="l">
              <a:buFont typeface="Arial"/>
              <a:buChar char="⚬"/>
            </a:pPr>
            <a:r>
              <a:rPr lang="en-US" sz="5400">
                <a:ea typeface="Inter"/>
                <a:cs typeface="Inter"/>
                <a:sym typeface="Inter"/>
              </a:rPr>
              <a:t>High Disease Burden </a:t>
            </a:r>
            <a:endParaRPr lang="en-US" sz="5400">
              <a:ea typeface="Inter"/>
              <a:cs typeface="Inter"/>
            </a:endParaRPr>
          </a:p>
          <a:p>
            <a:pPr marL="1229995" lvl="2" indent="-409575" algn="l">
              <a:buFont typeface="Arial"/>
              <a:buChar char="⚬"/>
            </a:pPr>
            <a:r>
              <a:rPr lang="en-US" sz="5400">
                <a:ea typeface="Inter"/>
                <a:cs typeface="Inter"/>
                <a:sym typeface="Inter"/>
              </a:rPr>
              <a:t>High Cost</a:t>
            </a:r>
            <a:endParaRPr lang="en-US" sz="5400">
              <a:ea typeface="Inter"/>
              <a:cs typeface="Inter"/>
            </a:endParaRPr>
          </a:p>
          <a:p>
            <a:pPr marL="1229995" lvl="2" indent="-409575" algn="l">
              <a:buFont typeface="Arial"/>
              <a:buChar char="⚬"/>
            </a:pPr>
            <a:r>
              <a:rPr lang="en-US" sz="5400">
                <a:ea typeface="Inter"/>
                <a:cs typeface="Inter"/>
                <a:sym typeface="Inter"/>
              </a:rPr>
              <a:t>Low Access </a:t>
            </a:r>
            <a:endParaRPr lang="en-US" sz="6000">
              <a:ea typeface="Inter"/>
              <a:cs typeface="Inter"/>
            </a:endParaRPr>
          </a:p>
        </p:txBody>
      </p:sp>
      <p:sp>
        <p:nvSpPr>
          <p:cNvPr id="3" name="TextBox 3"/>
          <p:cNvSpPr txBox="1"/>
          <p:nvPr/>
        </p:nvSpPr>
        <p:spPr>
          <a:xfrm>
            <a:off x="576518" y="736586"/>
            <a:ext cx="9144000" cy="887095"/>
          </a:xfrm>
          <a:prstGeom prst="rect">
            <a:avLst/>
          </a:prstGeom>
        </p:spPr>
        <p:txBody>
          <a:bodyPr lIns="0" tIns="0" rIns="0" bIns="0" rtlCol="0" anchor="t">
            <a:spAutoFit/>
          </a:bodyPr>
          <a:lstStyle/>
          <a:p>
            <a:pPr algn="l">
              <a:lnSpc>
                <a:spcPts val="7279"/>
              </a:lnSpc>
            </a:pPr>
            <a:r>
              <a:rPr lang="en-US" sz="5150">
                <a:ea typeface="Baskerville Display PT"/>
                <a:cs typeface="Baskerville Display PT"/>
                <a:sym typeface="Baskerville Display PT"/>
              </a:rPr>
              <a:t>Choosing an ECHO Topic</a:t>
            </a:r>
          </a:p>
        </p:txBody>
      </p:sp>
      <p:pic>
        <p:nvPicPr>
          <p:cNvPr id="4" name="Picture 3">
            <a:extLst>
              <a:ext uri="{FF2B5EF4-FFF2-40B4-BE49-F238E27FC236}">
                <a16:creationId xmlns:a16="http://schemas.microsoft.com/office/drawing/2014/main" id="{2510A1C3-9350-25C3-5E4D-C45F528DB68E}"/>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pic>
        <p:nvPicPr>
          <p:cNvPr id="5" name="Picture 4" descr="Row of three succulent plants in mini pots">
            <a:extLst>
              <a:ext uri="{FF2B5EF4-FFF2-40B4-BE49-F238E27FC236}">
                <a16:creationId xmlns:a16="http://schemas.microsoft.com/office/drawing/2014/main" id="{D703DEB8-7771-065F-1720-623EE2BEBA51}"/>
              </a:ext>
            </a:extLst>
          </p:cNvPr>
          <p:cNvPicPr>
            <a:picLocks noChangeAspect="1"/>
          </p:cNvPicPr>
          <p:nvPr/>
        </p:nvPicPr>
        <p:blipFill>
          <a:blip r:embed="rId4"/>
          <a:stretch>
            <a:fillRect/>
          </a:stretch>
        </p:blipFill>
        <p:spPr>
          <a:xfrm>
            <a:off x="8475452" y="3547286"/>
            <a:ext cx="10092906" cy="672925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D6A6-566F-43EB-F89E-620AFBE0A39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25D5E4-DDDA-4AA2-4770-4B3E1F31E54B}"/>
              </a:ext>
            </a:extLst>
          </p:cNvPr>
          <p:cNvSpPr>
            <a:spLocks noGrp="1"/>
          </p:cNvSpPr>
          <p:nvPr>
            <p:ph type="body" sz="quarter" idx="10"/>
          </p:nvPr>
        </p:nvSpPr>
        <p:spPr>
          <a:xfrm>
            <a:off x="0" y="32088"/>
            <a:ext cx="18288000" cy="1603715"/>
          </a:xfrm>
        </p:spPr>
        <p:txBody>
          <a:bodyPr>
            <a:normAutofit fontScale="92500"/>
          </a:bodyPr>
          <a:lstStyle/>
          <a:p>
            <a:r>
              <a:rPr lang="en-US"/>
              <a:t>ECHO Secrets of Success: Pick the Right Topic</a:t>
            </a:r>
          </a:p>
        </p:txBody>
      </p:sp>
      <p:sp>
        <p:nvSpPr>
          <p:cNvPr id="5" name="Text Placeholder 4">
            <a:extLst>
              <a:ext uri="{FF2B5EF4-FFF2-40B4-BE49-F238E27FC236}">
                <a16:creationId xmlns:a16="http://schemas.microsoft.com/office/drawing/2014/main" id="{AF3FD0E2-A65F-7B5A-6AA7-4A624E2B842B}"/>
              </a:ext>
            </a:extLst>
          </p:cNvPr>
          <p:cNvSpPr>
            <a:spLocks noGrp="1"/>
          </p:cNvSpPr>
          <p:nvPr>
            <p:ph type="body" sz="quarter" idx="20"/>
          </p:nvPr>
        </p:nvSpPr>
        <p:spPr>
          <a:xfrm>
            <a:off x="277663" y="1588773"/>
            <a:ext cx="17732678" cy="7879080"/>
          </a:xfrm>
        </p:spPr>
        <p:txBody>
          <a:bodyPr>
            <a:spAutoFit/>
          </a:bodyPr>
          <a:lstStyle/>
          <a:p>
            <a:pPr>
              <a:spcBef>
                <a:spcPts val="900"/>
              </a:spcBef>
            </a:pPr>
            <a:r>
              <a:rPr lang="en-US" dirty="0">
                <a:solidFill>
                  <a:srgbClr val="1C344D"/>
                </a:solidFill>
                <a:latin typeface="+mn-lt"/>
              </a:rPr>
              <a:t>Community needs/gaps in care</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Availability/interest of hub team members</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Fits the interests of community providers/spoke champions</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More or less protocol-driven? </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External motivators: chronic pain, HCV, rheumatology, HIV</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Some diseases/topics find more traction</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Not too broad, not too narrow</a:t>
            </a:r>
          </a:p>
        </p:txBody>
      </p:sp>
      <p:sp>
        <p:nvSpPr>
          <p:cNvPr id="6" name="Footer Placeholder 1">
            <a:extLst>
              <a:ext uri="{FF2B5EF4-FFF2-40B4-BE49-F238E27FC236}">
                <a16:creationId xmlns:a16="http://schemas.microsoft.com/office/drawing/2014/main" id="{EA1E28AB-239D-EE98-37B3-56C21C51AD72}"/>
              </a:ext>
            </a:extLst>
          </p:cNvPr>
          <p:cNvSpPr txBox="1">
            <a:spLocks/>
          </p:cNvSpPr>
          <p:nvPr/>
        </p:nvSpPr>
        <p:spPr>
          <a:xfrm>
            <a:off x="7352524" y="9669780"/>
            <a:ext cx="6440455"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 used with permission </a:t>
            </a:r>
          </a:p>
        </p:txBody>
      </p:sp>
    </p:spTree>
    <p:custDataLst>
      <p:tags r:id="rId1"/>
    </p:custDataLst>
    <p:extLst>
      <p:ext uri="{BB962C8B-B14F-4D97-AF65-F5344CB8AC3E}">
        <p14:creationId xmlns:p14="http://schemas.microsoft.com/office/powerpoint/2010/main" val="88081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4E77-35DB-3A0C-BFAB-D13954B40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52AF4-6A38-F313-B6F0-330337FC708D}"/>
              </a:ext>
            </a:extLst>
          </p:cNvPr>
          <p:cNvSpPr>
            <a:spLocks noGrp="1"/>
          </p:cNvSpPr>
          <p:nvPr>
            <p:ph type="title"/>
          </p:nvPr>
        </p:nvSpPr>
        <p:spPr>
          <a:xfrm>
            <a:off x="249382" y="274638"/>
            <a:ext cx="17481430" cy="1143000"/>
          </a:xfrm>
        </p:spPr>
        <p:txBody>
          <a:bodyPr>
            <a:normAutofit/>
          </a:bodyPr>
          <a:lstStyle/>
          <a:p>
            <a:pPr algn="l"/>
            <a:r>
              <a:rPr lang="en-US" sz="5400" b="1" dirty="0">
                <a:ea typeface="Calibri"/>
                <a:cs typeface="Calibri"/>
              </a:rPr>
              <a:t>Case: "I'm the only one in the system..." </a:t>
            </a:r>
          </a:p>
        </p:txBody>
      </p:sp>
      <p:sp>
        <p:nvSpPr>
          <p:cNvPr id="3" name="Content Placeholder 2">
            <a:extLst>
              <a:ext uri="{FF2B5EF4-FFF2-40B4-BE49-F238E27FC236}">
                <a16:creationId xmlns:a16="http://schemas.microsoft.com/office/drawing/2014/main" id="{050BCFCA-6F0D-1DB0-8125-063689F498F5}"/>
              </a:ext>
            </a:extLst>
          </p:cNvPr>
          <p:cNvSpPr>
            <a:spLocks noGrp="1"/>
          </p:cNvSpPr>
          <p:nvPr>
            <p:ph idx="1"/>
          </p:nvPr>
        </p:nvSpPr>
        <p:spPr>
          <a:xfrm>
            <a:off x="457200" y="1600200"/>
            <a:ext cx="17481430" cy="8407849"/>
          </a:xfrm>
        </p:spPr>
        <p:txBody>
          <a:bodyPr vert="horz" lIns="91440" tIns="45720" rIns="91440" bIns="45720" rtlCol="0" anchor="t">
            <a:normAutofit/>
          </a:bodyPr>
          <a:lstStyle/>
          <a:p>
            <a:pPr marL="307340" lvl="1" indent="0">
              <a:lnSpc>
                <a:spcPts val="3988"/>
              </a:lnSpc>
              <a:spcBef>
                <a:spcPts val="0"/>
              </a:spcBef>
              <a:buNone/>
            </a:pPr>
            <a:endParaRPr lang="en-US">
              <a:ea typeface="Inter"/>
            </a:endParaRPr>
          </a:p>
          <a:p>
            <a:pPr marL="0" indent="0">
              <a:buNone/>
            </a:pPr>
            <a:endParaRPr lang="en-US">
              <a:ea typeface="Calibri"/>
              <a:cs typeface="Calibri"/>
            </a:endParaRPr>
          </a:p>
        </p:txBody>
      </p:sp>
      <p:pic>
        <p:nvPicPr>
          <p:cNvPr id="4" name="Picture 3">
            <a:extLst>
              <a:ext uri="{FF2B5EF4-FFF2-40B4-BE49-F238E27FC236}">
                <a16:creationId xmlns:a16="http://schemas.microsoft.com/office/drawing/2014/main" id="{8012B057-268E-1B79-537D-219B8EE24BB0}"/>
              </a:ext>
            </a:extLst>
          </p:cNvPr>
          <p:cNvPicPr>
            <a:picLocks noChangeAspect="1"/>
          </p:cNvPicPr>
          <p:nvPr/>
        </p:nvPicPr>
        <p:blipFill>
          <a:blip r:embed="rId3"/>
          <a:srcRect l="1150" r="1150"/>
          <a:stretch>
            <a:fillRect/>
          </a:stretch>
        </p:blipFill>
        <p:spPr>
          <a:xfrm>
            <a:off x="16687800" y="87361"/>
            <a:ext cx="1600200" cy="1420187"/>
          </a:xfrm>
          <a:prstGeom prst="rect">
            <a:avLst/>
          </a:prstGeom>
        </p:spPr>
      </p:pic>
      <p:pic>
        <p:nvPicPr>
          <p:cNvPr id="5" name="Picture 4" descr="A close-up of a building&#10;&#10;AI-generated content may be incorrect.">
            <a:extLst>
              <a:ext uri="{FF2B5EF4-FFF2-40B4-BE49-F238E27FC236}">
                <a16:creationId xmlns:a16="http://schemas.microsoft.com/office/drawing/2014/main" id="{F848C3FD-CBC5-8B9A-8D9A-E05D989B691A}"/>
              </a:ext>
            </a:extLst>
          </p:cNvPr>
          <p:cNvPicPr>
            <a:picLocks noChangeAspect="1"/>
          </p:cNvPicPr>
          <p:nvPr/>
        </p:nvPicPr>
        <p:blipFill>
          <a:blip r:embed="rId4">
            <a:alphaModFix amt="29000"/>
          </a:blip>
          <a:stretch>
            <a:fillRect/>
          </a:stretch>
        </p:blipFill>
        <p:spPr>
          <a:xfrm>
            <a:off x="0" y="1612323"/>
            <a:ext cx="18288000" cy="8661445"/>
          </a:xfrm>
          <a:prstGeom prst="rect">
            <a:avLst/>
          </a:prstGeom>
          <a:effectLst/>
        </p:spPr>
      </p:pic>
      <p:sp>
        <p:nvSpPr>
          <p:cNvPr id="6" name="TextBox 5">
            <a:extLst>
              <a:ext uri="{FF2B5EF4-FFF2-40B4-BE49-F238E27FC236}">
                <a16:creationId xmlns:a16="http://schemas.microsoft.com/office/drawing/2014/main" id="{91E9BFB0-7E60-7818-9384-B2A0FF981AEA}"/>
              </a:ext>
            </a:extLst>
          </p:cNvPr>
          <p:cNvSpPr txBox="1"/>
          <p:nvPr/>
        </p:nvSpPr>
        <p:spPr>
          <a:xfrm>
            <a:off x="216196" y="1512019"/>
            <a:ext cx="1466654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Calibri"/>
                <a:cs typeface="Calibri"/>
              </a:rPr>
              <a:t>Context</a:t>
            </a:r>
            <a:r>
              <a:rPr lang="en-US" sz="4400">
                <a:ea typeface="Calibri"/>
                <a:cs typeface="Calibri"/>
              </a:rPr>
              <a:t>: New Integrative Pain Care (IPC) consults in Interventional Pain Clinic</a:t>
            </a:r>
          </a:p>
          <a:p>
            <a:r>
              <a:rPr lang="en-US" sz="4400" b="1">
                <a:ea typeface="Calibri"/>
                <a:cs typeface="Calibri"/>
              </a:rPr>
              <a:t>Problem</a:t>
            </a:r>
            <a:r>
              <a:rPr lang="en-US" sz="4400">
                <a:ea typeface="Calibri"/>
                <a:cs typeface="Calibri"/>
              </a:rPr>
              <a:t>: many referrals, quickly exceeded capacity, frequent in-box messages from colleagues asking about supplements, diet, etc. </a:t>
            </a:r>
          </a:p>
          <a:p>
            <a:r>
              <a:rPr lang="en-US" sz="4400" b="1">
                <a:ea typeface="Calibri"/>
                <a:cs typeface="Calibri"/>
              </a:rPr>
              <a:t>Response</a:t>
            </a:r>
            <a:r>
              <a:rPr lang="en-US" sz="4400">
                <a:ea typeface="Calibri"/>
                <a:cs typeface="Calibri"/>
              </a:rPr>
              <a:t>: </a:t>
            </a:r>
          </a:p>
          <a:p>
            <a:pPr marL="571500" indent="-571500">
              <a:buFont typeface="Calibri"/>
              <a:buChar char="-"/>
            </a:pPr>
            <a:r>
              <a:rPr lang="en-US" sz="4400">
                <a:ea typeface="Calibri"/>
                <a:cs typeface="Calibri"/>
              </a:rPr>
              <a:t>Started I-GMV program (MDH funding)</a:t>
            </a:r>
          </a:p>
          <a:p>
            <a:pPr marL="571500" indent="-571500">
              <a:buFont typeface="Calibri"/>
              <a:buChar char="-"/>
            </a:pPr>
            <a:r>
              <a:rPr lang="en-US" sz="4400">
                <a:ea typeface="Calibri"/>
                <a:cs typeface="Calibri"/>
              </a:rPr>
              <a:t>Resident and faculty IPC education (informal and formal)</a:t>
            </a:r>
          </a:p>
          <a:p>
            <a:pPr marL="571500" indent="-571500">
              <a:buFont typeface="Calibri"/>
              <a:buChar char="-"/>
            </a:pPr>
            <a:r>
              <a:rPr lang="en-US" sz="4400" i="1">
                <a:ea typeface="Calibri"/>
                <a:cs typeface="Calibri"/>
              </a:rPr>
              <a:t>Recognition that there was more education needed on IPC</a:t>
            </a:r>
          </a:p>
          <a:p>
            <a:endParaRPr lang="en-US" sz="4400">
              <a:ea typeface="Calibri"/>
              <a:cs typeface="Calibri"/>
            </a:endParaRPr>
          </a:p>
        </p:txBody>
      </p:sp>
      <p:sp>
        <p:nvSpPr>
          <p:cNvPr id="7" name="Arrow: Right 6">
            <a:extLst>
              <a:ext uri="{FF2B5EF4-FFF2-40B4-BE49-F238E27FC236}">
                <a16:creationId xmlns:a16="http://schemas.microsoft.com/office/drawing/2014/main" id="{2F063B98-ED1F-FBD0-4F8F-49BC89EB5EFF}"/>
              </a:ext>
            </a:extLst>
          </p:cNvPr>
          <p:cNvSpPr/>
          <p:nvPr/>
        </p:nvSpPr>
        <p:spPr>
          <a:xfrm rot="3660000">
            <a:off x="15469466" y="4299237"/>
            <a:ext cx="2753591" cy="584489"/>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590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90EB-1C60-C2FD-4BBC-D510A333A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9453F-2F9E-EB02-FAA9-AF666638304C}"/>
              </a:ext>
            </a:extLst>
          </p:cNvPr>
          <p:cNvSpPr>
            <a:spLocks noGrp="1"/>
          </p:cNvSpPr>
          <p:nvPr>
            <p:ph type="title"/>
          </p:nvPr>
        </p:nvSpPr>
        <p:spPr>
          <a:xfrm>
            <a:off x="457200" y="545025"/>
            <a:ext cx="17481430" cy="1143000"/>
          </a:xfrm>
        </p:spPr>
        <p:txBody>
          <a:bodyPr>
            <a:normAutofit/>
          </a:bodyPr>
          <a:lstStyle/>
          <a:p>
            <a:pPr marL="363220" lvl="1" algn="l"/>
            <a:r>
              <a:rPr lang="en-US" sz="5400" b="1">
                <a:solidFill>
                  <a:schemeClr val="accent3">
                    <a:lumMod val="49000"/>
                  </a:schemeClr>
                </a:solidFill>
                <a:ea typeface="Calibri"/>
                <a:cs typeface="Calibri"/>
              </a:rPr>
              <a:t>Workshop Breakout: </a:t>
            </a:r>
            <a:r>
              <a:rPr lang="en-US" sz="6000" b="1">
                <a:solidFill>
                  <a:srgbClr val="000000"/>
                </a:solidFill>
                <a:ea typeface="Calibri"/>
                <a:cs typeface="Calibri"/>
              </a:rPr>
              <a:t>ECHO Topics</a:t>
            </a:r>
            <a:endParaRPr lang="en-US" sz="6700">
              <a:solidFill>
                <a:schemeClr val="accent3">
                  <a:lumMod val="49000"/>
                </a:schemeClr>
              </a:solidFill>
              <a:ea typeface="Calibri"/>
              <a:cs typeface="Calibri"/>
            </a:endParaRPr>
          </a:p>
          <a:p>
            <a:pPr algn="l"/>
            <a:endParaRPr lang="en-US"/>
          </a:p>
        </p:txBody>
      </p:sp>
      <p:pic>
        <p:nvPicPr>
          <p:cNvPr id="4" name="Picture 3">
            <a:extLst>
              <a:ext uri="{FF2B5EF4-FFF2-40B4-BE49-F238E27FC236}">
                <a16:creationId xmlns:a16="http://schemas.microsoft.com/office/drawing/2014/main" id="{EA670AA0-0F1D-CFAF-67AA-8FF000BF80A6}"/>
              </a:ext>
            </a:extLst>
          </p:cNvPr>
          <p:cNvPicPr>
            <a:picLocks noChangeAspect="1"/>
          </p:cNvPicPr>
          <p:nvPr/>
        </p:nvPicPr>
        <p:blipFill>
          <a:blip r:embed="rId3"/>
          <a:srcRect l="1150" r="1150"/>
          <a:stretch>
            <a:fillRect/>
          </a:stretch>
        </p:blipFill>
        <p:spPr>
          <a:xfrm>
            <a:off x="15621000" y="81466"/>
            <a:ext cx="2443806" cy="2168892"/>
          </a:xfrm>
          <a:prstGeom prst="rect">
            <a:avLst/>
          </a:prstGeom>
        </p:spPr>
      </p:pic>
      <p:pic>
        <p:nvPicPr>
          <p:cNvPr id="5" name="Picture 4">
            <a:extLst>
              <a:ext uri="{FF2B5EF4-FFF2-40B4-BE49-F238E27FC236}">
                <a16:creationId xmlns:a16="http://schemas.microsoft.com/office/drawing/2014/main" id="{67C06C9A-88AE-E593-7BC9-470249E9BF75}"/>
              </a:ext>
            </a:extLst>
          </p:cNvPr>
          <p:cNvPicPr>
            <a:picLocks noChangeAspect="1"/>
          </p:cNvPicPr>
          <p:nvPr/>
        </p:nvPicPr>
        <p:blipFill>
          <a:blip r:embed="rId4"/>
          <a:stretch>
            <a:fillRect/>
          </a:stretch>
        </p:blipFill>
        <p:spPr>
          <a:xfrm>
            <a:off x="10970556" y="2310734"/>
            <a:ext cx="7103230" cy="715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6" name="Diagram 15">
            <a:extLst>
              <a:ext uri="{FF2B5EF4-FFF2-40B4-BE49-F238E27FC236}">
                <a16:creationId xmlns:a16="http://schemas.microsoft.com/office/drawing/2014/main" id="{98E8009F-0315-6EED-1C47-47B668CE4981}"/>
              </a:ext>
            </a:extLst>
          </p:cNvPr>
          <p:cNvGraphicFramePr/>
          <p:nvPr>
            <p:extLst>
              <p:ext uri="{D42A27DB-BD31-4B8C-83A1-F6EECF244321}">
                <p14:modId xmlns:p14="http://schemas.microsoft.com/office/powerpoint/2010/main" val="4042910122"/>
              </p:ext>
            </p:extLst>
          </p:nvPr>
        </p:nvGraphicFramePr>
        <p:xfrm>
          <a:off x="421114" y="1852152"/>
          <a:ext cx="10041194" cy="7221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2" name="TextBox 191">
            <a:extLst>
              <a:ext uri="{FF2B5EF4-FFF2-40B4-BE49-F238E27FC236}">
                <a16:creationId xmlns:a16="http://schemas.microsoft.com/office/drawing/2014/main" id="{3FE6C94B-3103-0C16-19D9-FE51305E8064}"/>
              </a:ext>
            </a:extLst>
          </p:cNvPr>
          <p:cNvSpPr txBox="1"/>
          <p:nvPr/>
        </p:nvSpPr>
        <p:spPr>
          <a:xfrm>
            <a:off x="221227" y="9119419"/>
            <a:ext cx="1166351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i="1">
                <a:ea typeface="Calibri"/>
                <a:cs typeface="Calibri"/>
              </a:rPr>
              <a:t>*</a:t>
            </a:r>
            <a:r>
              <a:rPr lang="en-US" sz="4000" i="1">
                <a:ea typeface="Calibri"/>
                <a:cs typeface="Calibri"/>
              </a:rPr>
              <a:t>teach and translate IH materials to non-IH colleagues</a:t>
            </a:r>
          </a:p>
          <a:p>
            <a:pPr algn="l"/>
            <a:endParaRPr lang="en-US">
              <a:ea typeface="Calibri"/>
              <a:cs typeface="Calibri"/>
            </a:endParaRPr>
          </a:p>
        </p:txBody>
      </p:sp>
    </p:spTree>
    <p:extLst>
      <p:ext uri="{BB962C8B-B14F-4D97-AF65-F5344CB8AC3E}">
        <p14:creationId xmlns:p14="http://schemas.microsoft.com/office/powerpoint/2010/main" val="314523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EA4E-D4CC-2C83-251B-ABE6A961F72B}"/>
              </a:ext>
            </a:extLst>
          </p:cNvPr>
          <p:cNvSpPr>
            <a:spLocks noGrp="1"/>
          </p:cNvSpPr>
          <p:nvPr>
            <p:ph type="title"/>
          </p:nvPr>
        </p:nvSpPr>
        <p:spPr/>
        <p:txBody>
          <a:bodyPr>
            <a:normAutofit/>
          </a:bodyPr>
          <a:lstStyle/>
          <a:p>
            <a:r>
              <a:rPr lang="en-US" sz="4800">
                <a:latin typeface="+mn-lt"/>
                <a:ea typeface="Calibri"/>
                <a:cs typeface="Calibri"/>
              </a:rPr>
              <a:t>Centering – Quick Coherence</a:t>
            </a:r>
            <a:endParaRPr lang="en-US" sz="4800">
              <a:latin typeface="+mn-lt"/>
            </a:endParaRPr>
          </a:p>
        </p:txBody>
      </p:sp>
      <p:sp>
        <p:nvSpPr>
          <p:cNvPr id="3" name="Content Placeholder 2">
            <a:extLst>
              <a:ext uri="{FF2B5EF4-FFF2-40B4-BE49-F238E27FC236}">
                <a16:creationId xmlns:a16="http://schemas.microsoft.com/office/drawing/2014/main" id="{71AF67E4-3EB4-734A-D334-C8865666199C}"/>
              </a:ext>
            </a:extLst>
          </p:cNvPr>
          <p:cNvSpPr>
            <a:spLocks noGrp="1"/>
          </p:cNvSpPr>
          <p:nvPr>
            <p:ph idx="1"/>
          </p:nvPr>
        </p:nvSpPr>
        <p:spPr>
          <a:xfrm>
            <a:off x="457200" y="1600200"/>
            <a:ext cx="17237528" cy="8159070"/>
          </a:xfrm>
        </p:spPr>
        <p:txBody>
          <a:bodyPr vert="horz" lIns="91440" tIns="45720" rIns="91440" bIns="45720" rtlCol="0" anchor="t">
            <a:normAutofit/>
          </a:bodyPr>
          <a:lstStyle/>
          <a:p>
            <a:r>
              <a:rPr lang="en-US">
                <a:ea typeface="+mn-lt"/>
                <a:cs typeface="+mn-lt"/>
              </a:rPr>
              <a:t>Use the power of your heart to balance thoughts and emotions to achieve energy and mental clarity.</a:t>
            </a:r>
          </a:p>
          <a:p>
            <a:endParaRPr lang="en-US" sz="2800">
              <a:solidFill>
                <a:srgbClr val="666666"/>
              </a:solidFill>
              <a:ea typeface="Calibri"/>
              <a:cs typeface="Calibri"/>
            </a:endParaRPr>
          </a:p>
          <a:p>
            <a:endParaRPr lang="en-US" sz="2800">
              <a:solidFill>
                <a:srgbClr val="666666"/>
              </a:solidFill>
              <a:ea typeface="Calibri"/>
              <a:cs typeface="Calibri"/>
            </a:endParaRPr>
          </a:p>
        </p:txBody>
      </p:sp>
      <p:pic>
        <p:nvPicPr>
          <p:cNvPr id="5" name="Picture 4" descr="HMI The Quick Coherence Technique for Adults PP Slide 1">
            <a:extLst>
              <a:ext uri="{FF2B5EF4-FFF2-40B4-BE49-F238E27FC236}">
                <a16:creationId xmlns:a16="http://schemas.microsoft.com/office/drawing/2014/main" id="{53B11474-A9EA-E857-D9F3-5A38DDA4C176}"/>
              </a:ext>
            </a:extLst>
          </p:cNvPr>
          <p:cNvPicPr>
            <a:picLocks noChangeAspect="1"/>
          </p:cNvPicPr>
          <p:nvPr/>
        </p:nvPicPr>
        <p:blipFill>
          <a:blip r:embed="rId3"/>
          <a:stretch>
            <a:fillRect/>
          </a:stretch>
        </p:blipFill>
        <p:spPr>
          <a:xfrm>
            <a:off x="451757" y="2386692"/>
            <a:ext cx="9505950" cy="7187292"/>
          </a:xfrm>
          <a:prstGeom prst="rect">
            <a:avLst/>
          </a:prstGeom>
        </p:spPr>
      </p:pic>
      <p:sp>
        <p:nvSpPr>
          <p:cNvPr id="6" name="TextBox 5">
            <a:extLst>
              <a:ext uri="{FF2B5EF4-FFF2-40B4-BE49-F238E27FC236}">
                <a16:creationId xmlns:a16="http://schemas.microsoft.com/office/drawing/2014/main" id="{F9B8CDEA-013A-12FE-AB7F-0024056F7F8C}"/>
              </a:ext>
            </a:extLst>
          </p:cNvPr>
          <p:cNvSpPr txBox="1"/>
          <p:nvPr/>
        </p:nvSpPr>
        <p:spPr>
          <a:xfrm>
            <a:off x="10866549" y="3010436"/>
            <a:ext cx="682534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Helps reduce stress in the moment. </a:t>
            </a:r>
          </a:p>
          <a:p>
            <a:endParaRPr lang="en-US" sz="3200">
              <a:ea typeface="Calibri"/>
              <a:cs typeface="Calibri"/>
            </a:endParaRPr>
          </a:p>
          <a:p>
            <a:r>
              <a:rPr lang="en-US" sz="3200">
                <a:ea typeface="Calibri"/>
                <a:cs typeface="Calibri"/>
              </a:rPr>
              <a:t>Feel positive, focused, calm and energized. </a:t>
            </a:r>
          </a:p>
          <a:p>
            <a:endParaRPr lang="en-US" sz="3200">
              <a:ea typeface="Calibri"/>
              <a:cs typeface="Calibri"/>
            </a:endParaRPr>
          </a:p>
          <a:p>
            <a:r>
              <a:rPr lang="en-US" sz="3200">
                <a:ea typeface="Calibri"/>
                <a:cs typeface="Calibri"/>
              </a:rPr>
              <a:t>Perform at your best. </a:t>
            </a:r>
          </a:p>
          <a:p>
            <a:endParaRPr lang="en-US" sz="3200">
              <a:ea typeface="Calibri"/>
              <a:cs typeface="Calibri"/>
            </a:endParaRPr>
          </a:p>
          <a:p>
            <a:r>
              <a:rPr lang="en-US" sz="3200">
                <a:ea typeface="Calibri"/>
                <a:cs typeface="Calibri"/>
              </a:rPr>
              <a:t>Access creativity, intuition and higher-level decision making. </a:t>
            </a:r>
          </a:p>
          <a:p>
            <a:endParaRPr lang="en-US">
              <a:ea typeface="Calibri"/>
              <a:cs typeface="Calibri"/>
            </a:endParaRPr>
          </a:p>
        </p:txBody>
      </p:sp>
    </p:spTree>
    <p:extLst>
      <p:ext uri="{BB962C8B-B14F-4D97-AF65-F5344CB8AC3E}">
        <p14:creationId xmlns:p14="http://schemas.microsoft.com/office/powerpoint/2010/main" val="4044314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9627" y="1566531"/>
            <a:ext cx="13503651" cy="6771084"/>
          </a:xfrm>
          <a:prstGeom prst="rect">
            <a:avLst/>
          </a:prstGeom>
        </p:spPr>
        <p:txBody>
          <a:bodyPr lIns="0" tIns="0" rIns="0" bIns="0" rtlCol="0" anchor="t">
            <a:spAutoFit/>
          </a:bodyPr>
          <a:lstStyle/>
          <a:p>
            <a:pPr marL="614680" lvl="1" indent="-307340" algn="l">
              <a:buFont typeface="Arial"/>
              <a:buChar char="•"/>
            </a:pPr>
            <a:r>
              <a:rPr lang="en-US" sz="4400" b="1">
                <a:latin typeface="Calibri Light"/>
                <a:ea typeface="Inter"/>
                <a:cs typeface="Inter"/>
                <a:sym typeface="Inter"/>
              </a:rPr>
              <a:t>Funding </a:t>
            </a:r>
            <a:endParaRPr lang="en-US" sz="4400" b="1">
              <a:latin typeface="Calibri Light"/>
              <a:ea typeface="Calibri Light"/>
              <a:cs typeface="Inter"/>
            </a:endParaRPr>
          </a:p>
          <a:p>
            <a:pPr marL="614680" lvl="1" indent="-307340">
              <a:buFont typeface="Arial,Sans-Serif"/>
              <a:buChar char="•"/>
            </a:pPr>
            <a:r>
              <a:rPr lang="en-US" sz="4400" b="1">
                <a:latin typeface="Calibri Light"/>
                <a:ea typeface="Calibri"/>
                <a:cs typeface="Calibri"/>
              </a:rPr>
              <a:t>Collaborative Team</a:t>
            </a:r>
            <a:endParaRPr lang="en-US" sz="4400">
              <a:latin typeface="Calibri Light"/>
              <a:ea typeface="Calibri"/>
              <a:cs typeface="Calibri"/>
            </a:endParaRPr>
          </a:p>
          <a:p>
            <a:pPr marL="1071880" lvl="2" indent="-307340">
              <a:buFont typeface="Arial,Sans-Serif"/>
              <a:buChar char="⚬"/>
            </a:pPr>
            <a:r>
              <a:rPr lang="en-US" sz="4400">
                <a:latin typeface="Calibri Light"/>
                <a:ea typeface="Calibri"/>
                <a:cs typeface="Calibri"/>
              </a:rPr>
              <a:t> Importance of ECHO Coordinator </a:t>
            </a:r>
          </a:p>
          <a:p>
            <a:pPr marL="1229995" lvl="2" indent="-409575">
              <a:buFont typeface="Arial,Sans-Serif"/>
              <a:buChar char="⚬"/>
            </a:pPr>
            <a:r>
              <a:rPr lang="en-US" sz="4400">
                <a:latin typeface="Calibri Light"/>
                <a:ea typeface="Calibri"/>
                <a:cs typeface="Calibri"/>
              </a:rPr>
              <a:t>Hub Director</a:t>
            </a:r>
          </a:p>
          <a:p>
            <a:pPr marL="1229995" lvl="2" indent="-409575">
              <a:buFont typeface="Arial,Sans-Serif"/>
              <a:buChar char="⚬"/>
            </a:pPr>
            <a:r>
              <a:rPr lang="en-US" sz="4400">
                <a:latin typeface="Calibri Light"/>
                <a:ea typeface="Calibri"/>
                <a:cs typeface="Calibri"/>
              </a:rPr>
              <a:t>Co-Leads</a:t>
            </a:r>
            <a:endParaRPr lang="en-US" sz="4400">
              <a:latin typeface="Calibri Light"/>
              <a:ea typeface="Calibri Light"/>
              <a:cs typeface="Calibri Light"/>
            </a:endParaRPr>
          </a:p>
          <a:p>
            <a:pPr marL="1229995" lvl="2" indent="-409575">
              <a:buFont typeface="Arial,Sans-Serif"/>
              <a:buChar char="⚬"/>
            </a:pPr>
            <a:r>
              <a:rPr lang="en-US" sz="4400">
                <a:latin typeface="Calibri Light"/>
                <a:ea typeface="Calibri"/>
                <a:cs typeface="Calibri"/>
              </a:rPr>
              <a:t>SME’s</a:t>
            </a:r>
          </a:p>
          <a:p>
            <a:pPr marL="1229995" lvl="2" indent="-409575">
              <a:buFont typeface="Arial,Sans-Serif"/>
              <a:buChar char="⚬"/>
            </a:pPr>
            <a:r>
              <a:rPr lang="en-US" sz="4400">
                <a:latin typeface="Calibri Light"/>
                <a:ea typeface="Calibri"/>
                <a:cs typeface="Calibri"/>
              </a:rPr>
              <a:t>Spokes </a:t>
            </a:r>
          </a:p>
          <a:p>
            <a:pPr marL="1229995" lvl="2" indent="-409575">
              <a:buFont typeface="Arial,Sans-Serif"/>
              <a:buChar char="⚬"/>
            </a:pPr>
            <a:r>
              <a:rPr lang="en-US" sz="4400">
                <a:latin typeface="Calibri Light"/>
                <a:ea typeface="Calibri"/>
                <a:cs typeface="Calibri"/>
              </a:rPr>
              <a:t>Stakeholders - who will be impacted by and/or support the program?</a:t>
            </a:r>
          </a:p>
          <a:p>
            <a:pPr marL="614680" lvl="1" indent="-307340">
              <a:buFont typeface="Arial"/>
              <a:buChar char="•"/>
            </a:pPr>
            <a:r>
              <a:rPr lang="en-US" sz="4400" b="1">
                <a:latin typeface="Calibri Light"/>
                <a:ea typeface="Inter"/>
                <a:cs typeface="Inter"/>
              </a:rPr>
              <a:t>Outreach and Marketing</a:t>
            </a:r>
          </a:p>
        </p:txBody>
      </p:sp>
      <p:sp>
        <p:nvSpPr>
          <p:cNvPr id="3" name="TextBox 3"/>
          <p:cNvSpPr txBox="1"/>
          <p:nvPr/>
        </p:nvSpPr>
        <p:spPr>
          <a:xfrm>
            <a:off x="576518" y="736586"/>
            <a:ext cx="13645662" cy="884922"/>
          </a:xfrm>
          <a:prstGeom prst="rect">
            <a:avLst/>
          </a:prstGeom>
        </p:spPr>
        <p:txBody>
          <a:bodyPr lIns="0" tIns="0" rIns="0" bIns="0" rtlCol="0" anchor="t">
            <a:spAutoFit/>
          </a:bodyPr>
          <a:lstStyle/>
          <a:p>
            <a:pPr>
              <a:lnSpc>
                <a:spcPts val="7279"/>
              </a:lnSpc>
            </a:pPr>
            <a:r>
              <a:rPr lang="en-US" sz="5400" b="1" dirty="0">
                <a:ea typeface="Baskerville Display PT"/>
              </a:rPr>
              <a:t>Planning and Implementing your IH </a:t>
            </a:r>
            <a:r>
              <a:rPr lang="en-US" sz="5400" b="1" dirty="0">
                <a:ea typeface="Baskerville Display PT"/>
                <a:cs typeface="Calibri"/>
              </a:rPr>
              <a:t>ECHO</a:t>
            </a:r>
          </a:p>
        </p:txBody>
      </p:sp>
      <p:pic>
        <p:nvPicPr>
          <p:cNvPr id="4" name="Picture 3">
            <a:extLst>
              <a:ext uri="{FF2B5EF4-FFF2-40B4-BE49-F238E27FC236}">
                <a16:creationId xmlns:a16="http://schemas.microsoft.com/office/drawing/2014/main" id="{D9D36142-663D-6992-FD5A-39D2B53177F7}"/>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657E-A7BD-4768-A48B-62D23EFEB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D5527-9213-F1DC-076D-E649E6A52702}"/>
              </a:ext>
            </a:extLst>
          </p:cNvPr>
          <p:cNvSpPr>
            <a:spLocks noGrp="1"/>
          </p:cNvSpPr>
          <p:nvPr>
            <p:ph type="title"/>
          </p:nvPr>
        </p:nvSpPr>
        <p:spPr>
          <a:xfrm>
            <a:off x="457200" y="274638"/>
            <a:ext cx="17481430" cy="1143000"/>
          </a:xfrm>
        </p:spPr>
        <p:txBody>
          <a:bodyPr>
            <a:normAutofit/>
          </a:bodyPr>
          <a:lstStyle/>
          <a:p>
            <a:pPr algn="l"/>
            <a:r>
              <a:rPr lang="en-US" sz="5400" b="1" dirty="0">
                <a:ea typeface="Calibri"/>
                <a:cs typeface="Calibri"/>
              </a:rPr>
              <a:t>Case</a:t>
            </a:r>
          </a:p>
        </p:txBody>
      </p:sp>
      <p:sp>
        <p:nvSpPr>
          <p:cNvPr id="3" name="Content Placeholder 2">
            <a:extLst>
              <a:ext uri="{FF2B5EF4-FFF2-40B4-BE49-F238E27FC236}">
                <a16:creationId xmlns:a16="http://schemas.microsoft.com/office/drawing/2014/main" id="{719C402F-4D03-B48E-9460-AA5795E1F618}"/>
              </a:ext>
            </a:extLst>
          </p:cNvPr>
          <p:cNvSpPr>
            <a:spLocks noGrp="1"/>
          </p:cNvSpPr>
          <p:nvPr>
            <p:ph idx="1"/>
          </p:nvPr>
        </p:nvSpPr>
        <p:spPr>
          <a:xfrm>
            <a:off x="457200" y="1600200"/>
            <a:ext cx="17481430" cy="8407849"/>
          </a:xfrm>
        </p:spPr>
        <p:txBody>
          <a:bodyPr vert="horz" lIns="91440" tIns="45720" rIns="91440" bIns="45720" rtlCol="0" anchor="t">
            <a:normAutofit/>
          </a:bodyPr>
          <a:lstStyle/>
          <a:p>
            <a:pPr marL="614680" lvl="1" indent="-307340">
              <a:lnSpc>
                <a:spcPts val="3988"/>
              </a:lnSpc>
              <a:spcBef>
                <a:spcPts val="0"/>
              </a:spcBef>
              <a:buFont typeface="Arial,Sans-Serif" pitchFamily="34" charset="0"/>
            </a:pPr>
            <a:endParaRPr lang="en-US" sz="2800">
              <a:solidFill>
                <a:srgbClr val="344E41"/>
              </a:solidFill>
              <a:latin typeface="Inter"/>
              <a:ea typeface="Inter"/>
            </a:endParaRPr>
          </a:p>
          <a:p>
            <a:endParaRPr lang="en-US">
              <a:ea typeface="Calibri"/>
              <a:cs typeface="Calibri"/>
            </a:endParaRPr>
          </a:p>
        </p:txBody>
      </p:sp>
      <p:pic>
        <p:nvPicPr>
          <p:cNvPr id="4" name="Picture 3">
            <a:extLst>
              <a:ext uri="{FF2B5EF4-FFF2-40B4-BE49-F238E27FC236}">
                <a16:creationId xmlns:a16="http://schemas.microsoft.com/office/drawing/2014/main" id="{53B91BFA-5346-266E-92E9-9F5E140190AE}"/>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sp>
        <p:nvSpPr>
          <p:cNvPr id="6" name="Content Placeholder 2">
            <a:extLst>
              <a:ext uri="{FF2B5EF4-FFF2-40B4-BE49-F238E27FC236}">
                <a16:creationId xmlns:a16="http://schemas.microsoft.com/office/drawing/2014/main" id="{0D7DBD7F-D223-3C87-4F03-EE6C723B146A}"/>
              </a:ext>
            </a:extLst>
          </p:cNvPr>
          <p:cNvSpPr txBox="1">
            <a:spLocks/>
          </p:cNvSpPr>
          <p:nvPr/>
        </p:nvSpPr>
        <p:spPr>
          <a:xfrm>
            <a:off x="609600" y="1752600"/>
            <a:ext cx="17481430" cy="840784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220" lvl="1" indent="0">
              <a:spcBef>
                <a:spcPts val="0"/>
              </a:spcBef>
              <a:buNone/>
            </a:pPr>
            <a:r>
              <a:rPr lang="en-US" sz="5400" b="1" dirty="0"/>
              <a:t>Trauma Informed Care and Health Equity ECHO</a:t>
            </a:r>
            <a:endParaRPr lang="en-US" b="1" dirty="0"/>
          </a:p>
          <a:p>
            <a:pPr marL="1229995" lvl="2" indent="-409575">
              <a:spcBef>
                <a:spcPts val="0"/>
              </a:spcBef>
              <a:buFont typeface="Arial,Sans-Serif" pitchFamily="34" charset="0"/>
              <a:buChar char="⚬"/>
            </a:pPr>
            <a:r>
              <a:rPr lang="en-US" sz="5400" dirty="0">
                <a:ea typeface="Calibri"/>
              </a:rPr>
              <a:t>Mission</a:t>
            </a:r>
          </a:p>
          <a:p>
            <a:pPr marL="1229995" lvl="2" indent="-409575">
              <a:spcBef>
                <a:spcPts val="0"/>
              </a:spcBef>
              <a:buFont typeface="Arial,Sans-Serif" pitchFamily="34" charset="0"/>
              <a:buChar char="⚬"/>
            </a:pPr>
            <a:r>
              <a:rPr lang="en-US" sz="5400" dirty="0">
                <a:ea typeface="Calibri"/>
                <a:cs typeface="Calibri"/>
              </a:rPr>
              <a:t>Diverse Team</a:t>
            </a:r>
          </a:p>
          <a:p>
            <a:pPr marL="1229995" lvl="2" indent="-409575">
              <a:spcBef>
                <a:spcPts val="0"/>
              </a:spcBef>
              <a:buFont typeface="Arial,Sans-Serif" pitchFamily="34" charset="0"/>
              <a:buChar char="⚬"/>
            </a:pPr>
            <a:r>
              <a:rPr lang="en-US" sz="5400" dirty="0">
                <a:ea typeface="Calibri"/>
                <a:cs typeface="Calibri"/>
              </a:rPr>
              <a:t>Format</a:t>
            </a:r>
          </a:p>
          <a:p>
            <a:pPr marL="1229995" lvl="2" indent="-409575">
              <a:spcBef>
                <a:spcPts val="0"/>
              </a:spcBef>
              <a:buFont typeface="Arial,Sans-Serif" pitchFamily="34" charset="0"/>
              <a:buChar char="⚬"/>
            </a:pPr>
            <a:r>
              <a:rPr lang="en-US" sz="5400" dirty="0">
                <a:ea typeface="Calibri"/>
                <a:cs typeface="Calibri"/>
              </a:rPr>
              <a:t>Curriculum </a:t>
            </a:r>
          </a:p>
        </p:txBody>
      </p:sp>
      <p:pic>
        <p:nvPicPr>
          <p:cNvPr id="7" name="Picture 6" descr="A poster with a group of hands holding each other&#10;&#10;AI-generated content may be incorrect.">
            <a:extLst>
              <a:ext uri="{FF2B5EF4-FFF2-40B4-BE49-F238E27FC236}">
                <a16:creationId xmlns:a16="http://schemas.microsoft.com/office/drawing/2014/main" id="{C6022EDF-3190-EA6E-A87D-0F9A5B84C953}"/>
              </a:ext>
            </a:extLst>
          </p:cNvPr>
          <p:cNvPicPr>
            <a:picLocks noChangeAspect="1"/>
          </p:cNvPicPr>
          <p:nvPr/>
        </p:nvPicPr>
        <p:blipFill>
          <a:blip r:embed="rId4"/>
          <a:stretch>
            <a:fillRect/>
          </a:stretch>
        </p:blipFill>
        <p:spPr>
          <a:xfrm>
            <a:off x="9196208" y="2711210"/>
            <a:ext cx="5934075" cy="7581900"/>
          </a:xfrm>
          <a:prstGeom prst="rect">
            <a:avLst/>
          </a:prstGeom>
        </p:spPr>
      </p:pic>
    </p:spTree>
    <p:extLst>
      <p:ext uri="{BB962C8B-B14F-4D97-AF65-F5344CB8AC3E}">
        <p14:creationId xmlns:p14="http://schemas.microsoft.com/office/powerpoint/2010/main" val="47693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E22CD-6099-51DA-2522-C218A1A21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5E966-E113-00C9-E407-7CE4F7DA8C94}"/>
              </a:ext>
            </a:extLst>
          </p:cNvPr>
          <p:cNvSpPr>
            <a:spLocks noGrp="1"/>
          </p:cNvSpPr>
          <p:nvPr>
            <p:ph type="title"/>
          </p:nvPr>
        </p:nvSpPr>
        <p:spPr>
          <a:xfrm>
            <a:off x="263106" y="545025"/>
            <a:ext cx="17481430" cy="1143000"/>
          </a:xfrm>
        </p:spPr>
        <p:txBody>
          <a:bodyPr>
            <a:normAutofit/>
          </a:bodyPr>
          <a:lstStyle/>
          <a:p>
            <a:pPr marL="363220" lvl="1" algn="l"/>
            <a:r>
              <a:rPr lang="en-US" sz="5400" b="1">
                <a:solidFill>
                  <a:schemeClr val="accent3">
                    <a:lumMod val="49000"/>
                  </a:schemeClr>
                </a:solidFill>
                <a:ea typeface="Calibri"/>
                <a:cs typeface="Calibri"/>
              </a:rPr>
              <a:t>Workshop Breakout: </a:t>
            </a:r>
            <a:r>
              <a:rPr lang="en-US" sz="6000" b="1">
                <a:solidFill>
                  <a:srgbClr val="000000"/>
                </a:solidFill>
                <a:ea typeface="Calibri"/>
                <a:cs typeface="Calibri"/>
              </a:rPr>
              <a:t>ECHO Planning </a:t>
            </a:r>
            <a:endParaRPr lang="en-US" sz="6700">
              <a:solidFill>
                <a:schemeClr val="accent3">
                  <a:lumMod val="49000"/>
                </a:schemeClr>
              </a:solidFill>
              <a:ea typeface="Calibri"/>
              <a:cs typeface="Calibri"/>
            </a:endParaRPr>
          </a:p>
          <a:p>
            <a:pPr algn="l"/>
            <a:endParaRPr lang="en-US"/>
          </a:p>
        </p:txBody>
      </p:sp>
      <p:pic>
        <p:nvPicPr>
          <p:cNvPr id="4" name="Picture 3">
            <a:extLst>
              <a:ext uri="{FF2B5EF4-FFF2-40B4-BE49-F238E27FC236}">
                <a16:creationId xmlns:a16="http://schemas.microsoft.com/office/drawing/2014/main" id="{80506CD2-7718-6130-67B1-EF3FF98C0727}"/>
              </a:ext>
            </a:extLst>
          </p:cNvPr>
          <p:cNvPicPr>
            <a:picLocks noChangeAspect="1"/>
          </p:cNvPicPr>
          <p:nvPr/>
        </p:nvPicPr>
        <p:blipFill>
          <a:blip r:embed="rId3"/>
          <a:srcRect l="1150" r="1150"/>
          <a:stretch>
            <a:fillRect/>
          </a:stretch>
        </p:blipFill>
        <p:spPr>
          <a:xfrm>
            <a:off x="15621000" y="81466"/>
            <a:ext cx="2443806" cy="2168892"/>
          </a:xfrm>
          <a:prstGeom prst="rect">
            <a:avLst/>
          </a:prstGeom>
        </p:spPr>
      </p:pic>
      <p:pic>
        <p:nvPicPr>
          <p:cNvPr id="15" name="Picture 14" descr="A screenshot of a computer screen&#10;&#10;AI-generated content may be incorrect.">
            <a:extLst>
              <a:ext uri="{FF2B5EF4-FFF2-40B4-BE49-F238E27FC236}">
                <a16:creationId xmlns:a16="http://schemas.microsoft.com/office/drawing/2014/main" id="{A1F76629-0038-3A12-1CEF-1068FB39ECBD}"/>
              </a:ext>
            </a:extLst>
          </p:cNvPr>
          <p:cNvPicPr>
            <a:picLocks noChangeAspect="1"/>
          </p:cNvPicPr>
          <p:nvPr/>
        </p:nvPicPr>
        <p:blipFill>
          <a:blip r:embed="rId4"/>
          <a:srcRect r="55" b="38995"/>
          <a:stretch/>
        </p:blipFill>
        <p:spPr>
          <a:xfrm>
            <a:off x="10194583" y="3103330"/>
            <a:ext cx="7872382" cy="6363388"/>
          </a:xfrm>
          <a:prstGeom prst="rect">
            <a:avLst/>
          </a:prstGeom>
        </p:spPr>
      </p:pic>
      <p:graphicFrame>
        <p:nvGraphicFramePr>
          <p:cNvPr id="18" name="Diagram 17">
            <a:extLst>
              <a:ext uri="{FF2B5EF4-FFF2-40B4-BE49-F238E27FC236}">
                <a16:creationId xmlns:a16="http://schemas.microsoft.com/office/drawing/2014/main" id="{2E788DE0-36ED-2FD1-D532-728F8A9D936E}"/>
              </a:ext>
            </a:extLst>
          </p:cNvPr>
          <p:cNvGraphicFramePr/>
          <p:nvPr>
            <p:extLst>
              <p:ext uri="{D42A27DB-BD31-4B8C-83A1-F6EECF244321}">
                <p14:modId xmlns:p14="http://schemas.microsoft.com/office/powerpoint/2010/main" val="4085623103"/>
              </p:ext>
            </p:extLst>
          </p:nvPr>
        </p:nvGraphicFramePr>
        <p:xfrm>
          <a:off x="-1078301" y="1697248"/>
          <a:ext cx="12719642" cy="7819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85317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F1DF1CC2-4DA7-FBCD-9FAA-79ED40761C92}"/>
              </a:ext>
            </a:extLst>
          </p:cNvPr>
          <p:cNvSpPr txBox="1"/>
          <p:nvPr/>
        </p:nvSpPr>
        <p:spPr>
          <a:xfrm>
            <a:off x="576518" y="736586"/>
            <a:ext cx="13645662" cy="884922"/>
          </a:xfrm>
          <a:prstGeom prst="rect">
            <a:avLst/>
          </a:prstGeom>
        </p:spPr>
        <p:txBody>
          <a:bodyPr lIns="0" tIns="0" rIns="0" bIns="0" rtlCol="0" anchor="t">
            <a:spAutoFit/>
          </a:bodyPr>
          <a:lstStyle/>
          <a:p>
            <a:pPr>
              <a:lnSpc>
                <a:spcPts val="7279"/>
              </a:lnSpc>
            </a:pPr>
            <a:r>
              <a:rPr lang="en-US" sz="5400" b="1">
                <a:ea typeface="Baskerville Display PT"/>
              </a:rPr>
              <a:t>Key Ingredients for a successful </a:t>
            </a:r>
            <a:r>
              <a:rPr lang="en-US" sz="5400" b="1">
                <a:ea typeface="Baskerville Display PT"/>
                <a:cs typeface="Calibri"/>
              </a:rPr>
              <a:t>ECHO</a:t>
            </a:r>
          </a:p>
        </p:txBody>
      </p:sp>
      <p:pic>
        <p:nvPicPr>
          <p:cNvPr id="8" name="Picture 7" descr="A close-up of a logo&#10;&#10;AI-generated content may be incorrect.">
            <a:extLst>
              <a:ext uri="{FF2B5EF4-FFF2-40B4-BE49-F238E27FC236}">
                <a16:creationId xmlns:a16="http://schemas.microsoft.com/office/drawing/2014/main" id="{0E80E4E0-1395-04A2-7E7D-A699327FA164}"/>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graphicFrame>
        <p:nvGraphicFramePr>
          <p:cNvPr id="14" name="TextBox 1077">
            <a:extLst>
              <a:ext uri="{FF2B5EF4-FFF2-40B4-BE49-F238E27FC236}">
                <a16:creationId xmlns:a16="http://schemas.microsoft.com/office/drawing/2014/main" id="{7249754B-7D77-1325-6548-F9F709A4923F}"/>
              </a:ext>
            </a:extLst>
          </p:cNvPr>
          <p:cNvGraphicFramePr/>
          <p:nvPr>
            <p:extLst>
              <p:ext uri="{D42A27DB-BD31-4B8C-83A1-F6EECF244321}">
                <p14:modId xmlns:p14="http://schemas.microsoft.com/office/powerpoint/2010/main" val="3400191870"/>
              </p:ext>
            </p:extLst>
          </p:nvPr>
        </p:nvGraphicFramePr>
        <p:xfrm>
          <a:off x="645241" y="2112260"/>
          <a:ext cx="15397816" cy="7402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3960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3A437-7B05-53BA-B4CF-E73DBBB25F63}"/>
              </a:ext>
            </a:extLst>
          </p:cNvPr>
          <p:cNvSpPr>
            <a:spLocks noGrp="1"/>
          </p:cNvSpPr>
          <p:nvPr>
            <p:ph type="body" sz="quarter" idx="10"/>
          </p:nvPr>
        </p:nvSpPr>
        <p:spPr>
          <a:xfrm>
            <a:off x="282677" y="24583"/>
            <a:ext cx="18005323" cy="1573961"/>
          </a:xfrm>
        </p:spPr>
        <p:txBody>
          <a:bodyPr/>
          <a:lstStyle/>
          <a:p>
            <a:pPr algn="l"/>
            <a:r>
              <a:rPr lang="en-US" dirty="0">
                <a:solidFill>
                  <a:schemeClr val="tx1"/>
                </a:solidFill>
                <a:latin typeface="Arial"/>
                <a:cs typeface="Arial"/>
              </a:rPr>
              <a:t>Impact and Evaluation</a:t>
            </a:r>
            <a:endParaRPr lang="en-US">
              <a:solidFill>
                <a:schemeClr val="tx1"/>
              </a:solidFill>
            </a:endParaRPr>
          </a:p>
        </p:txBody>
      </p:sp>
      <p:sp>
        <p:nvSpPr>
          <p:cNvPr id="3" name="Text Placeholder 2">
            <a:extLst>
              <a:ext uri="{FF2B5EF4-FFF2-40B4-BE49-F238E27FC236}">
                <a16:creationId xmlns:a16="http://schemas.microsoft.com/office/drawing/2014/main" id="{E326AD96-4691-936F-8681-788CAF144522}"/>
              </a:ext>
            </a:extLst>
          </p:cNvPr>
          <p:cNvSpPr>
            <a:spLocks noGrp="1"/>
          </p:cNvSpPr>
          <p:nvPr>
            <p:ph type="body" sz="quarter" idx="20"/>
          </p:nvPr>
        </p:nvSpPr>
        <p:spPr>
          <a:xfrm>
            <a:off x="286972" y="9028896"/>
            <a:ext cx="17757852" cy="892069"/>
          </a:xfrm>
          <a:ln w="57150">
            <a:solidFill>
              <a:schemeClr val="tx2"/>
            </a:solidFill>
          </a:ln>
        </p:spPr>
        <p:txBody>
          <a:bodyPr vert="horz" lIns="91440" tIns="45720" rIns="91440" bIns="45720" rtlCol="0" anchor="t">
            <a:noAutofit/>
          </a:bodyPr>
          <a:lstStyle/>
          <a:p>
            <a:pPr marL="0" indent="0">
              <a:buNone/>
            </a:pPr>
            <a:r>
              <a:rPr lang="en-US" sz="3600" b="1">
                <a:solidFill>
                  <a:schemeClr val="tx1"/>
                </a:solidFill>
                <a:latin typeface="Calibri Light"/>
                <a:ea typeface="Calibri Light"/>
                <a:cs typeface="Arial"/>
              </a:rPr>
              <a:t>KSA (Knowledge, Skills, Attitudes) survey </a:t>
            </a:r>
            <a:r>
              <a:rPr lang="en-US" sz="3600">
                <a:solidFill>
                  <a:schemeClr val="tx1"/>
                </a:solidFill>
                <a:latin typeface="Calibri Light"/>
                <a:ea typeface="Calibri Light"/>
                <a:cs typeface="Arial"/>
              </a:rPr>
              <a:t>– developed by team; offered after each session </a:t>
            </a:r>
            <a:endParaRPr lang="en-US" sz="3600">
              <a:solidFill>
                <a:schemeClr val="tx1"/>
              </a:solidFill>
              <a:latin typeface="Calibri Light"/>
              <a:ea typeface="Calibri Light"/>
            </a:endParaRPr>
          </a:p>
        </p:txBody>
      </p:sp>
      <p:pic>
        <p:nvPicPr>
          <p:cNvPr id="5" name="Picture 4" descr="A close-up of a logo&#10;&#10;AI-generated content may be incorrect.">
            <a:extLst>
              <a:ext uri="{FF2B5EF4-FFF2-40B4-BE49-F238E27FC236}">
                <a16:creationId xmlns:a16="http://schemas.microsoft.com/office/drawing/2014/main" id="{B645B274-70CF-A84D-C641-7ADCF4A78573}"/>
              </a:ext>
            </a:extLst>
          </p:cNvPr>
          <p:cNvPicPr>
            <a:picLocks noChangeAspect="1"/>
          </p:cNvPicPr>
          <p:nvPr/>
        </p:nvPicPr>
        <p:blipFill>
          <a:blip r:embed="rId3"/>
          <a:srcRect l="1150" r="1150"/>
          <a:stretch>
            <a:fillRect/>
          </a:stretch>
        </p:blipFill>
        <p:spPr>
          <a:xfrm>
            <a:off x="14838715" y="24788"/>
            <a:ext cx="3203897" cy="2920271"/>
          </a:xfrm>
          <a:prstGeom prst="rect">
            <a:avLst/>
          </a:prstGeom>
        </p:spPr>
      </p:pic>
      <p:graphicFrame>
        <p:nvGraphicFramePr>
          <p:cNvPr id="20" name="Diagram 19">
            <a:extLst>
              <a:ext uri="{FF2B5EF4-FFF2-40B4-BE49-F238E27FC236}">
                <a16:creationId xmlns:a16="http://schemas.microsoft.com/office/drawing/2014/main" id="{15817C3E-50C9-4BBA-546A-E71BC04E48C4}"/>
              </a:ext>
            </a:extLst>
          </p:cNvPr>
          <p:cNvGraphicFramePr/>
          <p:nvPr>
            <p:extLst>
              <p:ext uri="{D42A27DB-BD31-4B8C-83A1-F6EECF244321}">
                <p14:modId xmlns:p14="http://schemas.microsoft.com/office/powerpoint/2010/main" val="929098307"/>
              </p:ext>
            </p:extLst>
          </p:nvPr>
        </p:nvGraphicFramePr>
        <p:xfrm>
          <a:off x="2597913" y="1700731"/>
          <a:ext cx="12025781" cy="6872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8680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3CB-A2BC-90CF-E4A5-841C97BBD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4CBAB-E993-5DC5-4D93-2108F22781DE}"/>
              </a:ext>
            </a:extLst>
          </p:cNvPr>
          <p:cNvSpPr>
            <a:spLocks noGrp="1"/>
          </p:cNvSpPr>
          <p:nvPr>
            <p:ph type="title"/>
          </p:nvPr>
        </p:nvSpPr>
        <p:spPr>
          <a:xfrm>
            <a:off x="457200" y="274638"/>
            <a:ext cx="17481430" cy="1143000"/>
          </a:xfrm>
        </p:spPr>
        <p:txBody>
          <a:bodyPr>
            <a:normAutofit/>
          </a:bodyPr>
          <a:lstStyle/>
          <a:p>
            <a:pPr marL="363220" lvl="1" algn="l"/>
            <a:r>
              <a:rPr lang="en-US" sz="5400" b="1" dirty="0">
                <a:ea typeface="Calibri"/>
                <a:cs typeface="Calibri"/>
              </a:rPr>
              <a:t>Workshop Breakout</a:t>
            </a:r>
            <a:r>
              <a:rPr lang="en-US" sz="5400" b="1">
                <a:ea typeface="Calibri"/>
                <a:cs typeface="Calibri"/>
              </a:rPr>
              <a:t>: </a:t>
            </a:r>
            <a:r>
              <a:rPr lang="en-US" sz="4800" b="1">
                <a:ea typeface="Calibri"/>
                <a:cs typeface="Calibri"/>
              </a:rPr>
              <a:t>ECHO Vision</a:t>
            </a:r>
            <a:endParaRPr lang="en-US" sz="4800">
              <a:ea typeface="Calibri"/>
              <a:cs typeface="Calibri"/>
            </a:endParaRPr>
          </a:p>
        </p:txBody>
      </p:sp>
      <p:pic>
        <p:nvPicPr>
          <p:cNvPr id="4" name="Picture 3">
            <a:extLst>
              <a:ext uri="{FF2B5EF4-FFF2-40B4-BE49-F238E27FC236}">
                <a16:creationId xmlns:a16="http://schemas.microsoft.com/office/drawing/2014/main" id="{2327CB80-78E9-7EDE-8EAB-9116B563A4BA}"/>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sp>
        <p:nvSpPr>
          <p:cNvPr id="6" name="Content Placeholder 2">
            <a:extLst>
              <a:ext uri="{FF2B5EF4-FFF2-40B4-BE49-F238E27FC236}">
                <a16:creationId xmlns:a16="http://schemas.microsoft.com/office/drawing/2014/main" id="{0363AF1C-7755-9DCB-9E6D-25E35B15E9E6}"/>
              </a:ext>
            </a:extLst>
          </p:cNvPr>
          <p:cNvSpPr txBox="1">
            <a:spLocks/>
          </p:cNvSpPr>
          <p:nvPr/>
        </p:nvSpPr>
        <p:spPr>
          <a:xfrm>
            <a:off x="476795" y="1752600"/>
            <a:ext cx="9316834" cy="3036859"/>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220" lvl="1" indent="0">
              <a:spcBef>
                <a:spcPts val="0"/>
              </a:spcBef>
              <a:buNone/>
            </a:pPr>
            <a:endParaRPr lang="en-US" sz="5400" dirty="0"/>
          </a:p>
          <a:p>
            <a:pPr marL="363220" lvl="1" indent="0">
              <a:spcBef>
                <a:spcPts val="0"/>
              </a:spcBef>
              <a:buNone/>
            </a:pPr>
            <a:r>
              <a:rPr lang="en-US" sz="5400" i="1" dirty="0"/>
              <a:t>Write</a:t>
            </a:r>
            <a:r>
              <a:rPr lang="en-US" sz="5400" i="1" dirty="0">
                <a:ea typeface="Calibri"/>
              </a:rPr>
              <a:t> a </a:t>
            </a:r>
            <a:r>
              <a:rPr lang="en-US" sz="5400" b="1" i="1">
                <a:ea typeface="Calibri"/>
              </a:rPr>
              <a:t>Vision Statement: </a:t>
            </a:r>
            <a:r>
              <a:rPr lang="en-US" sz="5400" i="1">
                <a:ea typeface="Calibri"/>
              </a:rPr>
              <a:t> if</a:t>
            </a:r>
            <a:r>
              <a:rPr lang="en-US" sz="5400" i="1" dirty="0">
                <a:ea typeface="Calibri"/>
              </a:rPr>
              <a:t> your ECHO </a:t>
            </a:r>
            <a:r>
              <a:rPr lang="en-US" sz="5400" i="1">
                <a:ea typeface="Calibri"/>
              </a:rPr>
              <a:t>was successful, what </a:t>
            </a:r>
            <a:r>
              <a:rPr lang="en-US" sz="5400" i="1" dirty="0">
                <a:ea typeface="Calibri"/>
              </a:rPr>
              <a:t>world</a:t>
            </a:r>
            <a:r>
              <a:rPr lang="en-US" sz="5400" i="1">
                <a:ea typeface="Calibri"/>
              </a:rPr>
              <a:t> would we see? </a:t>
            </a:r>
            <a:endParaRPr lang="en-US" sz="5400">
              <a:ea typeface="Calibri"/>
              <a:cs typeface="Calibri"/>
            </a:endParaRPr>
          </a:p>
        </p:txBody>
      </p:sp>
      <p:pic>
        <p:nvPicPr>
          <p:cNvPr id="7" name="Picture 6" descr="Telescope at top of the Eiffel Tower looking down out at the city">
            <a:extLst>
              <a:ext uri="{FF2B5EF4-FFF2-40B4-BE49-F238E27FC236}">
                <a16:creationId xmlns:a16="http://schemas.microsoft.com/office/drawing/2014/main" id="{25DB4074-2361-C9BB-B9CE-53E70C047C5A}"/>
              </a:ext>
            </a:extLst>
          </p:cNvPr>
          <p:cNvPicPr>
            <a:picLocks noChangeAspect="1"/>
          </p:cNvPicPr>
          <p:nvPr/>
        </p:nvPicPr>
        <p:blipFill>
          <a:blip r:embed="rId4"/>
          <a:stretch>
            <a:fillRect/>
          </a:stretch>
        </p:blipFill>
        <p:spPr>
          <a:xfrm>
            <a:off x="1741245" y="5147702"/>
            <a:ext cx="6789940" cy="4708591"/>
          </a:xfrm>
          <a:prstGeom prst="rect">
            <a:avLst/>
          </a:prstGeom>
        </p:spPr>
      </p:pic>
      <p:pic>
        <p:nvPicPr>
          <p:cNvPr id="3" name="Picture 2">
            <a:extLst>
              <a:ext uri="{FF2B5EF4-FFF2-40B4-BE49-F238E27FC236}">
                <a16:creationId xmlns:a16="http://schemas.microsoft.com/office/drawing/2014/main" id="{57109377-E5B4-9226-4183-EA88F3A91D77}"/>
              </a:ext>
            </a:extLst>
          </p:cNvPr>
          <p:cNvPicPr>
            <a:picLocks noChangeAspect="1"/>
          </p:cNvPicPr>
          <p:nvPr/>
        </p:nvPicPr>
        <p:blipFill>
          <a:blip r:embed="rId5"/>
          <a:stretch>
            <a:fillRect/>
          </a:stretch>
        </p:blipFill>
        <p:spPr>
          <a:xfrm>
            <a:off x="10990548" y="2572549"/>
            <a:ext cx="5514975" cy="701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521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38" name="Rectangle 103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2250"/>
            <a:ext cx="18287997" cy="10287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52" y="-2250"/>
            <a:ext cx="12179899" cy="10287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3908" y="-4500"/>
            <a:ext cx="18301897" cy="1028925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7804" y="0"/>
            <a:ext cx="17577147" cy="10287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713958" y="841804"/>
            <a:ext cx="14899037" cy="174899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b="1">
                <a:solidFill>
                  <a:srgbClr val="FFFFFF"/>
                </a:solidFill>
                <a:latin typeface="+mj-lt"/>
                <a:ea typeface="+mj-ea"/>
                <a:cs typeface="+mj-cs"/>
                <a:sym typeface="Baskerville Display PT"/>
              </a:rPr>
              <a:t>Celebrate Success!</a:t>
            </a:r>
            <a:endParaRPr lang="en-US" sz="7200" b="1">
              <a:solidFill>
                <a:srgbClr val="FFFFFF"/>
              </a:solidFill>
              <a:latin typeface="+mj-lt"/>
              <a:ea typeface="+mj-ea"/>
              <a:cs typeface="+mj-cs"/>
            </a:endParaRPr>
          </a:p>
        </p:txBody>
      </p:sp>
      <p:sp>
        <p:nvSpPr>
          <p:cNvPr id="1041" name="Rectangle 104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4332511"/>
            <a:ext cx="18305728" cy="5952237"/>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1691355" y="8686801"/>
            <a:ext cx="14899035" cy="762000"/>
          </a:xfrm>
          <a:prstGeom prst="rect">
            <a:avLst/>
          </a:prstGeom>
        </p:spPr>
        <p:txBody>
          <a:bodyPr vert="horz" lIns="91440" tIns="45720" rIns="91440" bIns="45720" rtlCol="0" anchor="t">
            <a:normAutofit/>
          </a:bodyPr>
          <a:lstStyle/>
          <a:p>
            <a:pPr marL="0" lvl="1" algn="ctr">
              <a:lnSpc>
                <a:spcPct val="90000"/>
              </a:lnSpc>
              <a:spcBef>
                <a:spcPts val="1000"/>
              </a:spcBef>
            </a:pPr>
            <a:r>
              <a:rPr lang="en-US" sz="4000" dirty="0">
                <a:solidFill>
                  <a:srgbClr val="FFFFFF"/>
                </a:solidFill>
                <a:sym typeface="Inter"/>
              </a:rPr>
              <a:t>Small Group Presentations  </a:t>
            </a:r>
          </a:p>
        </p:txBody>
      </p:sp>
      <p:pic>
        <p:nvPicPr>
          <p:cNvPr id="4" name="Picture 3">
            <a:extLst>
              <a:ext uri="{FF2B5EF4-FFF2-40B4-BE49-F238E27FC236}">
                <a16:creationId xmlns:a16="http://schemas.microsoft.com/office/drawing/2014/main" id="{E2DE2861-55E4-CF53-4135-51EE29352A7A}"/>
              </a:ext>
            </a:extLst>
          </p:cNvPr>
          <p:cNvPicPr>
            <a:picLocks noChangeAspect="1"/>
          </p:cNvPicPr>
          <p:nvPr/>
        </p:nvPicPr>
        <p:blipFill>
          <a:blip r:embed="rId3"/>
          <a:srcRect l="1150" r="1150"/>
          <a:stretch>
            <a:fillRect/>
          </a:stretch>
        </p:blipFill>
        <p:spPr>
          <a:xfrm>
            <a:off x="2470610" y="3200637"/>
            <a:ext cx="5927383" cy="4853538"/>
          </a:xfrm>
          <a:prstGeom prst="rect">
            <a:avLst/>
          </a:prstGeom>
        </p:spPr>
      </p:pic>
      <p:pic>
        <p:nvPicPr>
          <p:cNvPr id="1026" name="Picture 2" descr="Steph Seretti on X: &quot;9th grade small ...">
            <a:extLst>
              <a:ext uri="{FF2B5EF4-FFF2-40B4-BE49-F238E27FC236}">
                <a16:creationId xmlns:a16="http://schemas.microsoft.com/office/drawing/2014/main" id="{D8FAADF5-DC55-1831-6A2E-E22B040A8F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50728" y="3200400"/>
            <a:ext cx="6480037" cy="4853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Surprising benefits of being Surprised!">
            <a:extLst>
              <a:ext uri="{FF2B5EF4-FFF2-40B4-BE49-F238E27FC236}">
                <a16:creationId xmlns:a16="http://schemas.microsoft.com/office/drawing/2014/main" id="{4DAF88FF-0E52-3A58-33FB-6BCC75671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528" y="2450599"/>
            <a:ext cx="8197072" cy="53858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740A39-1206-B6CF-AC8E-91928A2EE82B}"/>
              </a:ext>
            </a:extLst>
          </p:cNvPr>
          <p:cNvSpPr txBox="1"/>
          <p:nvPr/>
        </p:nvSpPr>
        <p:spPr>
          <a:xfrm>
            <a:off x="11028784" y="3151026"/>
            <a:ext cx="5318449" cy="3785652"/>
          </a:xfrm>
          <a:prstGeom prst="rect">
            <a:avLst/>
          </a:prstGeom>
          <a:noFill/>
        </p:spPr>
        <p:txBody>
          <a:bodyPr wrap="square" rtlCol="0">
            <a:spAutoFit/>
          </a:bodyPr>
          <a:lstStyle/>
          <a:p>
            <a:r>
              <a:rPr lang="en-US" sz="6000" b="1" dirty="0"/>
              <a:t>You just attended a Project ECHO session! </a:t>
            </a:r>
          </a:p>
        </p:txBody>
      </p:sp>
    </p:spTree>
    <p:extLst>
      <p:ext uri="{BB962C8B-B14F-4D97-AF65-F5344CB8AC3E}">
        <p14:creationId xmlns:p14="http://schemas.microsoft.com/office/powerpoint/2010/main" val="34670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B0649-BEE2-0D61-C6A8-F70C97B31D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84123-13B4-C2A8-03C7-3DBC08FF3CDA}"/>
              </a:ext>
            </a:extLst>
          </p:cNvPr>
          <p:cNvSpPr>
            <a:spLocks noGrp="1"/>
          </p:cNvSpPr>
          <p:nvPr>
            <p:ph type="title"/>
          </p:nvPr>
        </p:nvSpPr>
        <p:spPr>
          <a:xfrm>
            <a:off x="1257300" y="547689"/>
            <a:ext cx="15773400" cy="1988345"/>
          </a:xfrm>
        </p:spPr>
        <p:txBody>
          <a:bodyPr anchor="ctr">
            <a:normAutofit/>
          </a:bodyPr>
          <a:lstStyle/>
          <a:p>
            <a:r>
              <a:rPr lang="en-US" b="1"/>
              <a:t>We are grateful for many things! </a:t>
            </a:r>
          </a:p>
        </p:txBody>
      </p:sp>
      <p:sp>
        <p:nvSpPr>
          <p:cNvPr id="3" name="Content Placeholder 2">
            <a:extLst>
              <a:ext uri="{FF2B5EF4-FFF2-40B4-BE49-F238E27FC236}">
                <a16:creationId xmlns:a16="http://schemas.microsoft.com/office/drawing/2014/main" id="{469BDBE8-AADC-3C75-8E8C-B45B81375DA7}"/>
              </a:ext>
            </a:extLst>
          </p:cNvPr>
          <p:cNvSpPr>
            <a:spLocks noGrp="1"/>
          </p:cNvSpPr>
          <p:nvPr>
            <p:ph sz="half" idx="1"/>
          </p:nvPr>
        </p:nvSpPr>
        <p:spPr>
          <a:xfrm>
            <a:off x="1257300" y="2738437"/>
            <a:ext cx="7772400" cy="6527007"/>
          </a:xfrm>
        </p:spPr>
        <p:txBody>
          <a:bodyPr>
            <a:normAutofit/>
          </a:bodyPr>
          <a:lstStyle/>
          <a:p>
            <a:r>
              <a:rPr lang="en-US" sz="3900"/>
              <a:t>State legislature’s generous funding</a:t>
            </a:r>
          </a:p>
          <a:p>
            <a:r>
              <a:rPr lang="en-US" sz="3900"/>
              <a:t>Department of Human Services (DHS)</a:t>
            </a:r>
          </a:p>
          <a:p>
            <a:r>
              <a:rPr lang="en-US" sz="3900"/>
              <a:t>Hennepin Healthcare Foundation</a:t>
            </a:r>
          </a:p>
          <a:p>
            <a:r>
              <a:rPr lang="en-US" sz="3900"/>
              <a:t>Our spokes/learning communities</a:t>
            </a:r>
          </a:p>
          <a:p>
            <a:r>
              <a:rPr lang="en-US" sz="3900"/>
              <a:t>Our MN wide community of residents and patients</a:t>
            </a:r>
          </a:p>
          <a:p>
            <a:r>
              <a:rPr lang="en-US" sz="3900"/>
              <a:t>Our internal and external ECHO team members</a:t>
            </a:r>
          </a:p>
        </p:txBody>
      </p:sp>
      <p:pic>
        <p:nvPicPr>
          <p:cNvPr id="4" name="Picture 3">
            <a:extLst>
              <a:ext uri="{FF2B5EF4-FFF2-40B4-BE49-F238E27FC236}">
                <a16:creationId xmlns:a16="http://schemas.microsoft.com/office/drawing/2014/main" id="{258E0C72-BEF6-002A-F37D-23A3C5D21B9E}"/>
              </a:ext>
            </a:extLst>
          </p:cNvPr>
          <p:cNvPicPr>
            <a:picLocks noChangeAspect="1"/>
          </p:cNvPicPr>
          <p:nvPr/>
        </p:nvPicPr>
        <p:blipFill>
          <a:blip r:embed="rId3"/>
          <a:srcRect l="1150" r="1150"/>
          <a:stretch>
            <a:fillRect/>
          </a:stretch>
        </p:blipFill>
        <p:spPr>
          <a:xfrm>
            <a:off x="9258300" y="2819791"/>
            <a:ext cx="7772400" cy="6364298"/>
          </a:xfrm>
          <a:prstGeom prst="rect">
            <a:avLst/>
          </a:prstGeom>
          <a:noFill/>
        </p:spPr>
      </p:pic>
      <p:sp>
        <p:nvSpPr>
          <p:cNvPr id="9" name="Date Placeholder 4">
            <a:extLst>
              <a:ext uri="{FF2B5EF4-FFF2-40B4-BE49-F238E27FC236}">
                <a16:creationId xmlns:a16="http://schemas.microsoft.com/office/drawing/2014/main" id="{316BE84F-4957-1BDF-2C32-F9FC0714E390}"/>
              </a:ext>
            </a:extLst>
          </p:cNvPr>
          <p:cNvSpPr>
            <a:spLocks noGrp="1"/>
          </p:cNvSpPr>
          <p:nvPr>
            <p:ph type="dt" sz="half" idx="10"/>
          </p:nvPr>
        </p:nvSpPr>
        <p:spPr>
          <a:xfrm>
            <a:off x="1257300" y="9534527"/>
            <a:ext cx="4114800" cy="547688"/>
          </a:xfrm>
        </p:spPr>
        <p:txBody>
          <a:bodyPr/>
          <a:lstStyle/>
          <a:p>
            <a:pPr>
              <a:spcAft>
                <a:spcPts val="600"/>
              </a:spcAft>
            </a:pPr>
            <a:fld id="{15765FAD-0964-410E-9CF3-80138D9537DC}" type="datetime1">
              <a:rPr lang="en-US" smtClean="0"/>
              <a:pPr>
                <a:spcAft>
                  <a:spcPts val="600"/>
                </a:spcAft>
              </a:pPr>
              <a:t>3/3/25</a:t>
            </a:fld>
            <a:endParaRPr lang="en-US"/>
          </a:p>
        </p:txBody>
      </p:sp>
      <p:sp>
        <p:nvSpPr>
          <p:cNvPr id="11" name="Footer Placeholder 5">
            <a:extLst>
              <a:ext uri="{FF2B5EF4-FFF2-40B4-BE49-F238E27FC236}">
                <a16:creationId xmlns:a16="http://schemas.microsoft.com/office/drawing/2014/main" id="{5C03F74A-B545-86DA-853C-A7CCD7C8B248}"/>
              </a:ext>
            </a:extLst>
          </p:cNvPr>
          <p:cNvSpPr>
            <a:spLocks noGrp="1"/>
          </p:cNvSpPr>
          <p:nvPr>
            <p:ph type="ftr" sz="quarter" idx="11"/>
          </p:nvPr>
        </p:nvSpPr>
        <p:spPr>
          <a:xfrm>
            <a:off x="6057900" y="9534527"/>
            <a:ext cx="6172200" cy="547688"/>
          </a:xfrm>
        </p:spPr>
        <p:txBody>
          <a:bodyPr/>
          <a:lstStyle/>
          <a:p>
            <a:endParaRPr lang="en-US"/>
          </a:p>
        </p:txBody>
      </p:sp>
      <p:sp>
        <p:nvSpPr>
          <p:cNvPr id="13" name="Slide Number Placeholder 6">
            <a:extLst>
              <a:ext uri="{FF2B5EF4-FFF2-40B4-BE49-F238E27FC236}">
                <a16:creationId xmlns:a16="http://schemas.microsoft.com/office/drawing/2014/main" id="{7AA4BDC1-B79C-AF64-492D-05D1B1133B56}"/>
              </a:ext>
            </a:extLst>
          </p:cNvPr>
          <p:cNvSpPr>
            <a:spLocks noGrp="1"/>
          </p:cNvSpPr>
          <p:nvPr>
            <p:ph type="sldNum" sz="quarter" idx="12"/>
          </p:nvPr>
        </p:nvSpPr>
        <p:spPr>
          <a:xfrm>
            <a:off x="12915900" y="9534527"/>
            <a:ext cx="4114800" cy="547688"/>
          </a:xfrm>
        </p:spPr>
        <p:txBody>
          <a:bodyPr/>
          <a:lstStyle/>
          <a:p>
            <a:pPr>
              <a:spcAft>
                <a:spcPts val="600"/>
              </a:spcAft>
            </a:pPr>
            <a:fld id="{063DA94E-5936-7C41-8B63-D8020E6F7926}" type="slidenum">
              <a:rPr lang="en-US" smtClean="0"/>
              <a:pPr>
                <a:spcAft>
                  <a:spcPts val="600"/>
                </a:spcAft>
              </a:pPr>
              <a:t>38</a:t>
            </a:fld>
            <a:endParaRPr lang="en-US"/>
          </a:p>
        </p:txBody>
      </p:sp>
    </p:spTree>
    <p:extLst>
      <p:ext uri="{BB962C8B-B14F-4D97-AF65-F5344CB8AC3E}">
        <p14:creationId xmlns:p14="http://schemas.microsoft.com/office/powerpoint/2010/main" val="13030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910778"/>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3"/>
            <a:stretch>
              <a:fillRect t="-1531929" b="-1102351"/>
            </a:stretch>
          </a:blipFill>
        </p:spPr>
        <p:txBody>
          <a:bodyPr/>
          <a:lstStyle/>
          <a:p>
            <a:endParaRPr lang="en-US"/>
          </a:p>
        </p:txBody>
      </p:sp>
      <p:grpSp>
        <p:nvGrpSpPr>
          <p:cNvPr id="13" name="Group 4">
            <a:extLst>
              <a:ext uri="{FF2B5EF4-FFF2-40B4-BE49-F238E27FC236}">
                <a16:creationId xmlns:a16="http://schemas.microsoft.com/office/drawing/2014/main" id="{3DAAEFBF-7651-B759-1FFB-2AEE73C91AD0}"/>
              </a:ext>
            </a:extLst>
          </p:cNvPr>
          <p:cNvGrpSpPr/>
          <p:nvPr/>
        </p:nvGrpSpPr>
        <p:grpSpPr>
          <a:xfrm>
            <a:off x="724218" y="182559"/>
            <a:ext cx="12249150" cy="3613851"/>
            <a:chOff x="0" y="0"/>
            <a:chExt cx="16332201" cy="4818468"/>
          </a:xfrm>
        </p:grpSpPr>
        <p:grpSp>
          <p:nvGrpSpPr>
            <p:cNvPr id="14" name="Group 5">
              <a:extLst>
                <a:ext uri="{FF2B5EF4-FFF2-40B4-BE49-F238E27FC236}">
                  <a16:creationId xmlns:a16="http://schemas.microsoft.com/office/drawing/2014/main" id="{F7FB1EF4-7021-FC3D-37C9-64C22D4DBBF7}"/>
                </a:ext>
              </a:extLst>
            </p:cNvPr>
            <p:cNvGrpSpPr/>
            <p:nvPr/>
          </p:nvGrpSpPr>
          <p:grpSpPr>
            <a:xfrm>
              <a:off x="0" y="51406"/>
              <a:ext cx="6485027" cy="3751523"/>
              <a:chOff x="0" y="0"/>
              <a:chExt cx="1405037" cy="812800"/>
            </a:xfrm>
          </p:grpSpPr>
          <p:sp>
            <p:nvSpPr>
              <p:cNvPr id="18" name="Freeform 6">
                <a:extLst>
                  <a:ext uri="{FF2B5EF4-FFF2-40B4-BE49-F238E27FC236}">
                    <a16:creationId xmlns:a16="http://schemas.microsoft.com/office/drawing/2014/main" id="{5BDF666B-F1AD-199F-2C88-CA0353CD4375}"/>
                  </a:ext>
                </a:extLst>
              </p:cNvPr>
              <p:cNvSpPr/>
              <p:nvPr/>
            </p:nvSpPr>
            <p:spPr>
              <a:xfrm>
                <a:off x="0" y="0"/>
                <a:ext cx="1405037" cy="812800"/>
              </a:xfrm>
              <a:custGeom>
                <a:avLst/>
                <a:gdLst/>
                <a:ahLst/>
                <a:cxnLst/>
                <a:rect l="l" t="t" r="r" b="b"/>
                <a:pathLst>
                  <a:path w="1405037" h="812800">
                    <a:moveTo>
                      <a:pt x="0" y="0"/>
                    </a:moveTo>
                    <a:lnTo>
                      <a:pt x="1405037" y="0"/>
                    </a:lnTo>
                    <a:lnTo>
                      <a:pt x="1405037" y="812800"/>
                    </a:lnTo>
                    <a:lnTo>
                      <a:pt x="0" y="812800"/>
                    </a:lnTo>
                    <a:close/>
                  </a:path>
                </a:pathLst>
              </a:custGeom>
              <a:blipFill>
                <a:blip r:embed="rId4"/>
                <a:stretch>
                  <a:fillRect l="-4191" r="-4191"/>
                </a:stretch>
              </a:blipFill>
            </p:spPr>
            <p:txBody>
              <a:bodyPr/>
              <a:lstStyle/>
              <a:p>
                <a:endParaRPr lang="en-US"/>
              </a:p>
            </p:txBody>
          </p:sp>
        </p:grpSp>
        <p:grpSp>
          <p:nvGrpSpPr>
            <p:cNvPr id="15" name="Group 7">
              <a:extLst>
                <a:ext uri="{FF2B5EF4-FFF2-40B4-BE49-F238E27FC236}">
                  <a16:creationId xmlns:a16="http://schemas.microsoft.com/office/drawing/2014/main" id="{27C3F305-8FC1-CB07-52CD-4862845BC037}"/>
                </a:ext>
              </a:extLst>
            </p:cNvPr>
            <p:cNvGrpSpPr/>
            <p:nvPr/>
          </p:nvGrpSpPr>
          <p:grpSpPr>
            <a:xfrm>
              <a:off x="6561227" y="0"/>
              <a:ext cx="9770974" cy="3854335"/>
              <a:chOff x="0" y="0"/>
              <a:chExt cx="2060497" cy="812800"/>
            </a:xfrm>
          </p:grpSpPr>
          <p:sp>
            <p:nvSpPr>
              <p:cNvPr id="17" name="Freeform 8">
                <a:extLst>
                  <a:ext uri="{FF2B5EF4-FFF2-40B4-BE49-F238E27FC236}">
                    <a16:creationId xmlns:a16="http://schemas.microsoft.com/office/drawing/2014/main" id="{7EBE36D6-1BC4-A35E-84B0-A9B2A7BBA8EF}"/>
                  </a:ext>
                </a:extLst>
              </p:cNvPr>
              <p:cNvSpPr/>
              <p:nvPr/>
            </p:nvSpPr>
            <p:spPr>
              <a:xfrm>
                <a:off x="0" y="0"/>
                <a:ext cx="2060497" cy="812800"/>
              </a:xfrm>
              <a:custGeom>
                <a:avLst/>
                <a:gdLst/>
                <a:ahLst/>
                <a:cxnLst/>
                <a:rect l="l" t="t" r="r" b="b"/>
                <a:pathLst>
                  <a:path w="2060497" h="812800">
                    <a:moveTo>
                      <a:pt x="0" y="0"/>
                    </a:moveTo>
                    <a:lnTo>
                      <a:pt x="2060497" y="0"/>
                    </a:lnTo>
                    <a:lnTo>
                      <a:pt x="2060497" y="812800"/>
                    </a:lnTo>
                    <a:lnTo>
                      <a:pt x="0" y="812800"/>
                    </a:lnTo>
                    <a:close/>
                  </a:path>
                </a:pathLst>
              </a:custGeom>
              <a:blipFill>
                <a:blip r:embed="rId5"/>
                <a:stretch>
                  <a:fillRect l="-9277" r="-9277"/>
                </a:stretch>
              </a:blipFill>
            </p:spPr>
            <p:txBody>
              <a:bodyPr/>
              <a:lstStyle/>
              <a:p>
                <a:endParaRPr lang="en-US"/>
              </a:p>
            </p:txBody>
          </p:sp>
        </p:grpSp>
        <p:sp>
          <p:nvSpPr>
            <p:cNvPr id="16" name="TextBox 9">
              <a:extLst>
                <a:ext uri="{FF2B5EF4-FFF2-40B4-BE49-F238E27FC236}">
                  <a16:creationId xmlns:a16="http://schemas.microsoft.com/office/drawing/2014/main" id="{832CA574-A467-FC3F-AECB-F32FC403E50A}"/>
                </a:ext>
              </a:extLst>
            </p:cNvPr>
            <p:cNvSpPr txBox="1"/>
            <p:nvPr/>
          </p:nvSpPr>
          <p:spPr>
            <a:xfrm>
              <a:off x="0" y="3476203"/>
              <a:ext cx="6485027" cy="1342266"/>
            </a:xfrm>
            <a:prstGeom prst="rect">
              <a:avLst/>
            </a:prstGeom>
          </p:spPr>
          <p:txBody>
            <a:bodyPr lIns="0" tIns="0" rIns="0" bIns="0" rtlCol="0" anchor="t">
              <a:spAutoFit/>
            </a:bodyPr>
            <a:lstStyle/>
            <a:p>
              <a:pPr algn="ctr">
                <a:lnSpc>
                  <a:spcPts val="8401"/>
                </a:lnSpc>
              </a:pPr>
              <a:r>
                <a:rPr lang="en-US" sz="6001" b="1" dirty="0">
                  <a:solidFill>
                    <a:srgbClr val="000000"/>
                  </a:solidFill>
                  <a:latin typeface="Gotham Bold"/>
                  <a:ea typeface="Gotham Bold"/>
                  <a:cs typeface="Gotham Bold"/>
                  <a:sym typeface="Gotham Bold"/>
                </a:rPr>
                <a:t>MINNESOTA</a:t>
              </a:r>
            </a:p>
          </p:txBody>
        </p:sp>
      </p:grpSp>
      <p:pic>
        <p:nvPicPr>
          <p:cNvPr id="6" name="Picture 5" descr="A map of the state of minnesota&#10;&#10;AI-generated content may be incorrect.">
            <a:extLst>
              <a:ext uri="{FF2B5EF4-FFF2-40B4-BE49-F238E27FC236}">
                <a16:creationId xmlns:a16="http://schemas.microsoft.com/office/drawing/2014/main" id="{20A44FAF-1E09-48A1-60D0-E3B481969D83}"/>
              </a:ext>
            </a:extLst>
          </p:cNvPr>
          <p:cNvPicPr>
            <a:picLocks noChangeAspect="1"/>
          </p:cNvPicPr>
          <p:nvPr/>
        </p:nvPicPr>
        <p:blipFill>
          <a:blip r:embed="rId6"/>
          <a:srcRect r="4816"/>
          <a:stretch/>
        </p:blipFill>
        <p:spPr>
          <a:xfrm>
            <a:off x="12274338" y="2810599"/>
            <a:ext cx="6013662" cy="6867297"/>
          </a:xfrm>
          <a:prstGeom prst="rect">
            <a:avLst/>
          </a:prstGeom>
        </p:spPr>
      </p:pic>
      <p:sp>
        <p:nvSpPr>
          <p:cNvPr id="9" name="TextBox 8">
            <a:extLst>
              <a:ext uri="{FF2B5EF4-FFF2-40B4-BE49-F238E27FC236}">
                <a16:creationId xmlns:a16="http://schemas.microsoft.com/office/drawing/2014/main" id="{A21CD407-9732-7F13-E5F3-CC0732BCF0D9}"/>
              </a:ext>
            </a:extLst>
          </p:cNvPr>
          <p:cNvSpPr txBox="1"/>
          <p:nvPr/>
        </p:nvSpPr>
        <p:spPr>
          <a:xfrm>
            <a:off x="834190" y="4691081"/>
            <a:ext cx="10902435" cy="1938992"/>
          </a:xfrm>
          <a:prstGeom prst="rect">
            <a:avLst/>
          </a:prstGeom>
          <a:noFill/>
        </p:spPr>
        <p:txBody>
          <a:bodyPr wrap="square">
            <a:spAutoFit/>
          </a:bodyPr>
          <a:lstStyle/>
          <a:p>
            <a:r>
              <a:rPr kumimoji="0" lang="en-US" sz="6000" b="1" i="0" u="none" strike="noStrike" kern="1200" cap="none" spc="0" normalizeH="0" baseline="0" noProof="0" dirty="0">
                <a:ln>
                  <a:noFill/>
                </a:ln>
                <a:solidFill>
                  <a:prstClr val="black"/>
                </a:solidFill>
                <a:effectLst/>
                <a:uLnTx/>
                <a:uFillTx/>
                <a:latin typeface="Calibri Light" panose="020F0302020204030204"/>
                <a:ea typeface="+mj-ea"/>
                <a:cs typeface="+mj-cs"/>
              </a:rPr>
              <a:t>The 24 counties reached by Project ECHO Minnesota in 2024.</a:t>
            </a:r>
            <a:endParaRPr lang="en-US" sz="60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FD46A-CC70-3645-BD49-7D49852D0D45}"/>
              </a:ext>
            </a:extLst>
          </p:cNvPr>
          <p:cNvSpPr>
            <a:spLocks noGrp="1"/>
          </p:cNvSpPr>
          <p:nvPr>
            <p:ph type="body" idx="1"/>
          </p:nvPr>
        </p:nvSpPr>
        <p:spPr/>
        <p:txBody>
          <a:bodyPr/>
          <a:lstStyle/>
          <a:p>
            <a:pPr algn="l"/>
            <a:endParaRPr lang="en-US" b="1" i="0" u="none" strike="noStrike">
              <a:solidFill>
                <a:srgbClr val="333333"/>
              </a:solidFill>
              <a:effectLst/>
              <a:latin typeface="montserrat" pitchFamily="2" charset="77"/>
            </a:endParaRPr>
          </a:p>
          <a:p>
            <a:pPr algn="l"/>
            <a:endParaRPr lang="en-US" b="1">
              <a:solidFill>
                <a:srgbClr val="333333"/>
              </a:solidFill>
              <a:latin typeface="montserrat" pitchFamily="2" charset="77"/>
            </a:endParaRPr>
          </a:p>
          <a:p>
            <a:pPr algn="l"/>
            <a:endParaRPr lang="en-US" b="1" i="0" u="none" strike="noStrike">
              <a:solidFill>
                <a:srgbClr val="333333"/>
              </a:solidFill>
              <a:effectLst/>
              <a:latin typeface="montserrat" pitchFamily="2" charset="77"/>
            </a:endParaRPr>
          </a:p>
          <a:p>
            <a:pPr algn="l"/>
            <a:r>
              <a:rPr lang="en-US" b="1" i="0" u="none" strike="noStrike">
                <a:solidFill>
                  <a:srgbClr val="333333"/>
                </a:solidFill>
                <a:effectLst/>
                <a:latin typeface="montserrat" pitchFamily="2" charset="77"/>
              </a:rPr>
              <a:t>Transforming the Health of our Community – Exceptional Care without Exception</a:t>
            </a:r>
          </a:p>
          <a:p>
            <a:endParaRPr lang="en-US"/>
          </a:p>
        </p:txBody>
      </p:sp>
      <p:sp>
        <p:nvSpPr>
          <p:cNvPr id="3" name="Text Placeholder 2">
            <a:extLst>
              <a:ext uri="{FF2B5EF4-FFF2-40B4-BE49-F238E27FC236}">
                <a16:creationId xmlns:a16="http://schemas.microsoft.com/office/drawing/2014/main" id="{C4527B5F-8EFB-8442-AFC0-7CE607683D5E}"/>
              </a:ext>
            </a:extLst>
          </p:cNvPr>
          <p:cNvSpPr>
            <a:spLocks noGrp="1"/>
          </p:cNvSpPr>
          <p:nvPr>
            <p:ph type="body" idx="2"/>
          </p:nvPr>
        </p:nvSpPr>
        <p:spPr/>
        <p:txBody>
          <a:bodyPr>
            <a:normAutofit/>
          </a:bodyPr>
          <a:lstStyle/>
          <a:p>
            <a:r>
              <a:rPr lang="en-US" sz="5400"/>
              <a:t>Our Mission </a:t>
            </a:r>
          </a:p>
        </p:txBody>
      </p:sp>
      <p:pic>
        <p:nvPicPr>
          <p:cNvPr id="1026" name="Picture 2" descr="What is community development ...">
            <a:extLst>
              <a:ext uri="{FF2B5EF4-FFF2-40B4-BE49-F238E27FC236}">
                <a16:creationId xmlns:a16="http://schemas.microsoft.com/office/drawing/2014/main" id="{5901E924-B490-E144-9CAE-691990444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516" y="2586942"/>
            <a:ext cx="6203409" cy="355077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8EF060A-1812-BB5D-C62A-6E0C2CD70C39}"/>
              </a:ext>
            </a:extLst>
          </p:cNvPr>
          <p:cNvSpPr/>
          <p:nvPr/>
        </p:nvSpPr>
        <p:spPr>
          <a:xfrm>
            <a:off x="9067800" y="7447068"/>
            <a:ext cx="8704493" cy="1354032"/>
          </a:xfrm>
          <a:custGeom>
            <a:avLst/>
            <a:gdLst/>
            <a:ahLst/>
            <a:cxnLst/>
            <a:rect l="l" t="t" r="r" b="b"/>
            <a:pathLst>
              <a:path w="8704493" h="1354032">
                <a:moveTo>
                  <a:pt x="0" y="0"/>
                </a:moveTo>
                <a:lnTo>
                  <a:pt x="8704493" y="0"/>
                </a:lnTo>
                <a:lnTo>
                  <a:pt x="8704493" y="1354033"/>
                </a:lnTo>
                <a:lnTo>
                  <a:pt x="0" y="135403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75706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580FDC-9A83-5CE5-1629-89402C70772C}"/>
              </a:ext>
            </a:extLst>
          </p:cNvPr>
          <p:cNvSpPr>
            <a:spLocks noGrp="1"/>
          </p:cNvSpPr>
          <p:nvPr>
            <p:ph type="dt" sz="half" idx="10"/>
          </p:nvPr>
        </p:nvSpPr>
        <p:spPr/>
        <p:txBody>
          <a:bodyPr/>
          <a:lstStyle/>
          <a:p>
            <a:fld id="{355869AB-02CC-4E51-B333-11A5B803A220}" type="datetime1">
              <a:rPr lang="en-US" smtClean="0"/>
              <a:t>3/3/25</a:t>
            </a:fld>
            <a:endParaRPr lang="en-US"/>
          </a:p>
        </p:txBody>
      </p:sp>
      <p:sp>
        <p:nvSpPr>
          <p:cNvPr id="3" name="Footer Placeholder 2">
            <a:extLst>
              <a:ext uri="{FF2B5EF4-FFF2-40B4-BE49-F238E27FC236}">
                <a16:creationId xmlns:a16="http://schemas.microsoft.com/office/drawing/2014/main" id="{F36B3EC4-D062-81AF-2CB5-F95C946A96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6D979C7-317E-8EA9-9486-BB55D692A590}"/>
              </a:ext>
            </a:extLst>
          </p:cNvPr>
          <p:cNvSpPr>
            <a:spLocks noGrp="1"/>
          </p:cNvSpPr>
          <p:nvPr>
            <p:ph type="sldNum" sz="quarter" idx="12"/>
          </p:nvPr>
        </p:nvSpPr>
        <p:spPr/>
        <p:txBody>
          <a:bodyPr/>
          <a:lstStyle/>
          <a:p>
            <a:fld id="{063DA94E-5936-7C41-8B63-D8020E6F7926}" type="slidenum">
              <a:rPr lang="en-US" smtClean="0"/>
              <a:pPr/>
              <a:t>40</a:t>
            </a:fld>
            <a:endParaRPr lang="en-US"/>
          </a:p>
        </p:txBody>
      </p:sp>
      <p:sp>
        <p:nvSpPr>
          <p:cNvPr id="6" name="TextBox 16">
            <a:extLst>
              <a:ext uri="{FF2B5EF4-FFF2-40B4-BE49-F238E27FC236}">
                <a16:creationId xmlns:a16="http://schemas.microsoft.com/office/drawing/2014/main" id="{73CE1CF1-B130-C1B3-2A3D-B785875E1D7E}"/>
              </a:ext>
            </a:extLst>
          </p:cNvPr>
          <p:cNvSpPr txBox="1"/>
          <p:nvPr/>
        </p:nvSpPr>
        <p:spPr>
          <a:xfrm>
            <a:off x="724218" y="7457654"/>
            <a:ext cx="6379455" cy="210673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4199"/>
              </a:lnSpc>
            </a:pPr>
            <a:r>
              <a:rPr lang="en-US" sz="2950" spc="179" dirty="0" err="1">
                <a:latin typeface="Open Sauce"/>
                <a:ea typeface="Open Sauce"/>
                <a:cs typeface="Open Sauce"/>
                <a:sym typeface="Open Sauce"/>
              </a:rPr>
              <a:t>catherine.justice@hcmed.org</a:t>
            </a:r>
            <a:endParaRPr lang="en-US" sz="2950" spc="179" dirty="0">
              <a:latin typeface="Open Sauce"/>
              <a:ea typeface="Open Sauce"/>
              <a:cs typeface="Open Sauce"/>
            </a:endParaRPr>
          </a:p>
          <a:p>
            <a:pPr algn="l">
              <a:lnSpc>
                <a:spcPts val="4199"/>
              </a:lnSpc>
            </a:pPr>
            <a:r>
              <a:rPr lang="en-US" sz="2950" spc="179" dirty="0" err="1">
                <a:latin typeface="Open Sauce"/>
                <a:ea typeface="Open Sauce"/>
                <a:cs typeface="Open Sauce"/>
                <a:sym typeface="Open Sauce"/>
              </a:rPr>
              <a:t>arti.prasad@hcmed.org</a:t>
            </a:r>
            <a:endParaRPr lang="en-US" sz="2950" spc="179" dirty="0">
              <a:latin typeface="Open Sauce"/>
              <a:ea typeface="Open Sauce"/>
              <a:cs typeface="Open Sauce"/>
            </a:endParaRPr>
          </a:p>
          <a:p>
            <a:pPr algn="l">
              <a:lnSpc>
                <a:spcPts val="4199"/>
              </a:lnSpc>
            </a:pPr>
            <a:r>
              <a:rPr lang="en-US" sz="2950" spc="179" dirty="0" err="1">
                <a:latin typeface="Open Sauce"/>
                <a:ea typeface="Open Sauce"/>
                <a:cs typeface="Open Sauce"/>
                <a:sym typeface="Open Sauce"/>
              </a:rPr>
              <a:t>susan.haddow@hcmed.org</a:t>
            </a:r>
            <a:endParaRPr lang="en-US" sz="2950" spc="179" dirty="0">
              <a:latin typeface="Open Sauce"/>
              <a:ea typeface="Open Sauce"/>
              <a:cs typeface="Open Sauce"/>
            </a:endParaRPr>
          </a:p>
          <a:p>
            <a:pPr marL="0" lvl="1" indent="0" algn="l">
              <a:lnSpc>
                <a:spcPts val="4199"/>
              </a:lnSpc>
              <a:spcBef>
                <a:spcPct val="0"/>
              </a:spcBef>
            </a:pPr>
            <a:r>
              <a:rPr lang="en-US" sz="2950" spc="179" dirty="0" err="1">
                <a:latin typeface="Open Sauce"/>
                <a:ea typeface="Open Sauce"/>
                <a:cs typeface="Open Sauce"/>
                <a:sym typeface="Open Sauce"/>
              </a:rPr>
              <a:t>kate.shafto@hcmed.org</a:t>
            </a:r>
            <a:endParaRPr lang="en-US" sz="2950" spc="179" dirty="0">
              <a:latin typeface="Open Sauce"/>
              <a:ea typeface="Open Sauce"/>
              <a:cs typeface="Open Sauce"/>
            </a:endParaRPr>
          </a:p>
        </p:txBody>
      </p:sp>
      <p:pic>
        <p:nvPicPr>
          <p:cNvPr id="7" name="Picture 6">
            <a:extLst>
              <a:ext uri="{FF2B5EF4-FFF2-40B4-BE49-F238E27FC236}">
                <a16:creationId xmlns:a16="http://schemas.microsoft.com/office/drawing/2014/main" id="{E8722241-B85C-DD8C-4484-126B340CB027}"/>
              </a:ext>
            </a:extLst>
          </p:cNvPr>
          <p:cNvPicPr>
            <a:picLocks noChangeAspect="1"/>
          </p:cNvPicPr>
          <p:nvPr/>
        </p:nvPicPr>
        <p:blipFill>
          <a:blip r:embed="rId3"/>
          <a:srcRect l="1150" r="1150"/>
          <a:stretch>
            <a:fillRect/>
          </a:stretch>
        </p:blipFill>
        <p:spPr>
          <a:xfrm>
            <a:off x="0" y="0"/>
            <a:ext cx="7772400" cy="6364298"/>
          </a:xfrm>
          <a:prstGeom prst="rect">
            <a:avLst/>
          </a:prstGeom>
          <a:noFill/>
        </p:spPr>
      </p:pic>
      <p:pic>
        <p:nvPicPr>
          <p:cNvPr id="3076" name="Picture 4" descr="say &quot;thank you&quot; in Norwegian ...">
            <a:extLst>
              <a:ext uri="{FF2B5EF4-FFF2-40B4-BE49-F238E27FC236}">
                <a16:creationId xmlns:a16="http://schemas.microsoft.com/office/drawing/2014/main" id="{6F0F6BA6-DEF7-9B92-40CF-2A490A384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1539" y="816493"/>
            <a:ext cx="8088722" cy="2515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ffective Questioning Techniques - IEEE ...">
            <a:extLst>
              <a:ext uri="{FF2B5EF4-FFF2-40B4-BE49-F238E27FC236}">
                <a16:creationId xmlns:a16="http://schemas.microsoft.com/office/drawing/2014/main" id="{DE4D1307-A017-D81A-4606-9AFAD2FA6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2532" y="4447750"/>
            <a:ext cx="6823461" cy="410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81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45AC-D2C3-15A6-9525-BE01BA296F62}"/>
              </a:ext>
            </a:extLst>
          </p:cNvPr>
          <p:cNvSpPr>
            <a:spLocks noGrp="1"/>
          </p:cNvSpPr>
          <p:nvPr>
            <p:ph type="title"/>
          </p:nvPr>
        </p:nvSpPr>
        <p:spPr/>
        <p:txBody>
          <a:bodyPr>
            <a:normAutofit/>
          </a:bodyPr>
          <a:lstStyle/>
          <a:p>
            <a:r>
              <a:rPr lang="en-US" sz="5400" b="1">
                <a:solidFill>
                  <a:schemeClr val="accent3">
                    <a:lumMod val="49000"/>
                  </a:schemeClr>
                </a:solidFill>
                <a:latin typeface="Calibri"/>
                <a:ea typeface="Calibri"/>
                <a:cs typeface="Calibri"/>
              </a:rPr>
              <a:t>Objectives</a:t>
            </a:r>
          </a:p>
        </p:txBody>
      </p:sp>
      <p:sp>
        <p:nvSpPr>
          <p:cNvPr id="3" name="Content Placeholder 2">
            <a:extLst>
              <a:ext uri="{FF2B5EF4-FFF2-40B4-BE49-F238E27FC236}">
                <a16:creationId xmlns:a16="http://schemas.microsoft.com/office/drawing/2014/main" id="{F440EAAD-3235-3E10-29D9-FE50A9310CDD}"/>
              </a:ext>
            </a:extLst>
          </p:cNvPr>
          <p:cNvSpPr>
            <a:spLocks noGrp="1"/>
          </p:cNvSpPr>
          <p:nvPr>
            <p:ph idx="1"/>
          </p:nvPr>
        </p:nvSpPr>
        <p:spPr/>
        <p:txBody>
          <a:bodyPr>
            <a:normAutofit/>
          </a:bodyPr>
          <a:lstStyle/>
          <a:p>
            <a:r>
              <a:rPr lang="en-US" sz="5400"/>
              <a:t>Understand the “All Teach, All Learn” Project ECHO Model ​</a:t>
            </a:r>
          </a:p>
          <a:p>
            <a:r>
              <a:rPr lang="en-US" sz="5400"/>
              <a:t>Explore how Project ECHO has the potential to increase access to Integrative Medicine in rural and other underserved areas and populations  ​</a:t>
            </a:r>
          </a:p>
          <a:p>
            <a:r>
              <a:rPr lang="en-US" sz="5400"/>
              <a:t>Experientially and collaboratively plan the design and implementation of an Integrative Health-themed Project ECHO ​</a:t>
            </a:r>
          </a:p>
        </p:txBody>
      </p:sp>
      <p:sp>
        <p:nvSpPr>
          <p:cNvPr id="4" name="Date Placeholder 3">
            <a:extLst>
              <a:ext uri="{FF2B5EF4-FFF2-40B4-BE49-F238E27FC236}">
                <a16:creationId xmlns:a16="http://schemas.microsoft.com/office/drawing/2014/main" id="{F6997E51-F53E-5B23-63FE-6D22565858E7}"/>
              </a:ext>
            </a:extLst>
          </p:cNvPr>
          <p:cNvSpPr>
            <a:spLocks noGrp="1"/>
          </p:cNvSpPr>
          <p:nvPr>
            <p:ph type="dt" sz="half" idx="10"/>
          </p:nvPr>
        </p:nvSpPr>
        <p:spPr/>
        <p:txBody>
          <a:bodyPr/>
          <a:lstStyle/>
          <a:p>
            <a:fld id="{B190455B-FF01-4113-8FFA-0F0B357726CB}" type="datetime1">
              <a:rPr lang="en-US" smtClean="0"/>
              <a:t>3/3/25</a:t>
            </a:fld>
            <a:endParaRPr lang="en-US"/>
          </a:p>
        </p:txBody>
      </p:sp>
      <p:sp>
        <p:nvSpPr>
          <p:cNvPr id="5" name="Footer Placeholder 4">
            <a:extLst>
              <a:ext uri="{FF2B5EF4-FFF2-40B4-BE49-F238E27FC236}">
                <a16:creationId xmlns:a16="http://schemas.microsoft.com/office/drawing/2014/main" id="{DD7CF021-DBB9-5970-B4E9-44D373789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544DD-C786-5DB4-E1FA-3144871D1E56}"/>
              </a:ext>
            </a:extLst>
          </p:cNvPr>
          <p:cNvSpPr>
            <a:spLocks noGrp="1"/>
          </p:cNvSpPr>
          <p:nvPr>
            <p:ph type="sldNum" sz="quarter" idx="12"/>
          </p:nvPr>
        </p:nvSpPr>
        <p:spPr/>
        <p:txBody>
          <a:bodyPr/>
          <a:lstStyle/>
          <a:p>
            <a:fld id="{063DA94E-5936-7C41-8B63-D8020E6F7926}" type="slidenum">
              <a:rPr lang="en-US" smtClean="0"/>
              <a:pPr/>
              <a:t>5</a:t>
            </a:fld>
            <a:endParaRPr lang="en-US"/>
          </a:p>
        </p:txBody>
      </p:sp>
      <p:grpSp>
        <p:nvGrpSpPr>
          <p:cNvPr id="7" name="Group 2">
            <a:extLst>
              <a:ext uri="{FF2B5EF4-FFF2-40B4-BE49-F238E27FC236}">
                <a16:creationId xmlns:a16="http://schemas.microsoft.com/office/drawing/2014/main" id="{67F852CC-EDD7-9CA0-0D81-185E244FDFFE}"/>
              </a:ext>
            </a:extLst>
          </p:cNvPr>
          <p:cNvGrpSpPr/>
          <p:nvPr/>
        </p:nvGrpSpPr>
        <p:grpSpPr>
          <a:xfrm>
            <a:off x="15621000" y="155208"/>
            <a:ext cx="2443806" cy="2168892"/>
            <a:chOff x="0" y="0"/>
            <a:chExt cx="6734432" cy="5514400"/>
          </a:xfrm>
        </p:grpSpPr>
        <p:pic>
          <p:nvPicPr>
            <p:cNvPr id="8" name="Picture 3">
              <a:extLst>
                <a:ext uri="{FF2B5EF4-FFF2-40B4-BE49-F238E27FC236}">
                  <a16:creationId xmlns:a16="http://schemas.microsoft.com/office/drawing/2014/main" id="{3FE9312C-3A04-5883-B2BD-58A941C7EED8}"/>
                </a:ext>
              </a:extLst>
            </p:cNvPr>
            <p:cNvPicPr>
              <a:picLocks noChangeAspect="1"/>
            </p:cNvPicPr>
            <p:nvPr/>
          </p:nvPicPr>
          <p:blipFill>
            <a:blip r:embed="rId3"/>
            <a:srcRect l="1150" r="1150"/>
            <a:stretch>
              <a:fillRect/>
            </a:stretch>
          </p:blipFill>
          <p:spPr>
            <a:xfrm>
              <a:off x="0" y="0"/>
              <a:ext cx="6734432" cy="5514400"/>
            </a:xfrm>
            <a:prstGeom prst="rect">
              <a:avLst/>
            </a:prstGeom>
          </p:spPr>
        </p:pic>
      </p:grpSp>
    </p:spTree>
    <p:extLst>
      <p:ext uri="{BB962C8B-B14F-4D97-AF65-F5344CB8AC3E}">
        <p14:creationId xmlns:p14="http://schemas.microsoft.com/office/powerpoint/2010/main" val="380273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F8FC-AD5E-124D-8257-694DB0123532}"/>
              </a:ext>
            </a:extLst>
          </p:cNvPr>
          <p:cNvSpPr>
            <a:spLocks noGrp="1"/>
          </p:cNvSpPr>
          <p:nvPr>
            <p:ph type="title"/>
          </p:nvPr>
        </p:nvSpPr>
        <p:spPr>
          <a:xfrm>
            <a:off x="308919" y="578774"/>
            <a:ext cx="16459200" cy="1714500"/>
          </a:xfrm>
        </p:spPr>
        <p:txBody>
          <a:bodyPr>
            <a:normAutofit/>
          </a:bodyPr>
          <a:lstStyle/>
          <a:p>
            <a:r>
              <a:rPr lang="en-US"/>
              <a:t>University of New Mexico</a:t>
            </a:r>
            <a:br>
              <a:rPr lang="en-US"/>
            </a:br>
            <a:r>
              <a:rPr lang="en-US"/>
              <a:t>UNM Hospital (1990-2017)</a:t>
            </a:r>
          </a:p>
        </p:txBody>
      </p:sp>
      <p:pic>
        <p:nvPicPr>
          <p:cNvPr id="32770" name="Picture 2" descr="Division of Pediatric Emergency Medicine | School of Medicine">
            <a:extLst>
              <a:ext uri="{FF2B5EF4-FFF2-40B4-BE49-F238E27FC236}">
                <a16:creationId xmlns:a16="http://schemas.microsoft.com/office/drawing/2014/main" id="{F1655676-8E86-B44E-B20E-1BB2558D4F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3767" y="3088975"/>
            <a:ext cx="7993791" cy="513886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UNM FAMILY HEALTH CLINIC - 7801 Academy Rd NE, Albuquerque, New Mexico -  Medical Centers - Phone Number - Yelp">
            <a:extLst>
              <a:ext uri="{FF2B5EF4-FFF2-40B4-BE49-F238E27FC236}">
                <a16:creationId xmlns:a16="http://schemas.microsoft.com/office/drawing/2014/main" id="{C6AD213C-9128-CB4E-A61D-69F303A60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0599" y="3088973"/>
            <a:ext cx="5328968" cy="5328968"/>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UNM unveils campus gateway at Central and Girard: UNM Newsroom">
            <a:extLst>
              <a:ext uri="{FF2B5EF4-FFF2-40B4-BE49-F238E27FC236}">
                <a16:creationId xmlns:a16="http://schemas.microsoft.com/office/drawing/2014/main" id="{F2509BC5-3CFB-344D-8585-904C892CF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505" y="578774"/>
            <a:ext cx="3723576" cy="208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71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sitting at a desk with a computer&#10;&#10;Description automatically generated">
            <a:extLst>
              <a:ext uri="{FF2B5EF4-FFF2-40B4-BE49-F238E27FC236}">
                <a16:creationId xmlns:a16="http://schemas.microsoft.com/office/drawing/2014/main" id="{B16BD136-5796-04A4-8DFF-0FAD4B492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52500"/>
            <a:ext cx="16764000" cy="6200530"/>
          </a:xfrm>
          <a:prstGeom prst="rect">
            <a:avLst/>
          </a:prstGeom>
        </p:spPr>
      </p:pic>
      <p:sp>
        <p:nvSpPr>
          <p:cNvPr id="3" name="TextBox 2">
            <a:extLst>
              <a:ext uri="{FF2B5EF4-FFF2-40B4-BE49-F238E27FC236}">
                <a16:creationId xmlns:a16="http://schemas.microsoft.com/office/drawing/2014/main" id="{D98B9A5A-5F90-C95F-A50E-7A8AE1C89E7D}"/>
              </a:ext>
            </a:extLst>
          </p:cNvPr>
          <p:cNvSpPr txBox="1"/>
          <p:nvPr/>
        </p:nvSpPr>
        <p:spPr>
          <a:xfrm>
            <a:off x="762000" y="8191500"/>
            <a:ext cx="16611600" cy="1477328"/>
          </a:xfrm>
          <a:prstGeom prst="rect">
            <a:avLst/>
          </a:prstGeom>
          <a:noFill/>
        </p:spPr>
        <p:txBody>
          <a:bodyPr wrap="square">
            <a:spAutoFit/>
          </a:bodyPr>
          <a:lstStyle/>
          <a:p>
            <a:pPr marL="0" indent="0">
              <a:buNone/>
            </a:pPr>
            <a:r>
              <a:rPr lang="en-US" sz="1800" b="1">
                <a:solidFill>
                  <a:schemeClr val="tx1">
                    <a:lumMod val="75000"/>
                    <a:lumOff val="25000"/>
                  </a:schemeClr>
                </a:solidFill>
                <a:latin typeface="Arial"/>
                <a:cs typeface="Arial"/>
              </a:rPr>
              <a:t>Founding goals: </a:t>
            </a:r>
          </a:p>
          <a:p>
            <a:pPr marL="0" indent="0">
              <a:buNone/>
            </a:pPr>
            <a:endParaRPr lang="en-US">
              <a:solidFill>
                <a:schemeClr val="tx1">
                  <a:lumMod val="75000"/>
                  <a:lumOff val="25000"/>
                </a:schemeClr>
              </a:solidFill>
              <a:latin typeface="Arial"/>
              <a:cs typeface="Arial"/>
            </a:endParaRPr>
          </a:p>
          <a:p>
            <a:pPr marL="0" indent="0">
              <a:buNone/>
            </a:pPr>
            <a:r>
              <a:rPr lang="en-US" sz="1800" b="1">
                <a:solidFill>
                  <a:schemeClr val="tx1">
                    <a:lumMod val="75000"/>
                    <a:lumOff val="25000"/>
                  </a:schemeClr>
                </a:solidFill>
                <a:latin typeface="Arial"/>
                <a:cs typeface="Arial"/>
              </a:rPr>
              <a:t>Develop capacity to safely and effectively treat Hepatitis-C (HCV) in all areas of New Mexico and to monitor outcomes.</a:t>
            </a:r>
          </a:p>
          <a:p>
            <a:pPr marL="0" indent="0">
              <a:buNone/>
            </a:pPr>
            <a:endParaRPr lang="en-US" sz="1800" b="1">
              <a:solidFill>
                <a:schemeClr val="tx1">
                  <a:lumMod val="75000"/>
                  <a:lumOff val="25000"/>
                </a:schemeClr>
              </a:solidFill>
            </a:endParaRPr>
          </a:p>
          <a:p>
            <a:pPr marL="0" indent="0">
              <a:buNone/>
            </a:pPr>
            <a:r>
              <a:rPr lang="en-US" sz="1800" b="1">
                <a:solidFill>
                  <a:schemeClr val="tx1">
                    <a:lumMod val="75000"/>
                    <a:lumOff val="25000"/>
                  </a:schemeClr>
                </a:solidFill>
              </a:rPr>
              <a:t>Develop a model to treat complex diseases in rural locations and developing countries.</a:t>
            </a:r>
          </a:p>
        </p:txBody>
      </p:sp>
      <p:sp>
        <p:nvSpPr>
          <p:cNvPr id="4" name="TextBox 3">
            <a:extLst>
              <a:ext uri="{FF2B5EF4-FFF2-40B4-BE49-F238E27FC236}">
                <a16:creationId xmlns:a16="http://schemas.microsoft.com/office/drawing/2014/main" id="{F36FF1C1-B732-8AE0-16C8-2FA3268295B4}"/>
              </a:ext>
            </a:extLst>
          </p:cNvPr>
          <p:cNvSpPr txBox="1"/>
          <p:nvPr/>
        </p:nvSpPr>
        <p:spPr>
          <a:xfrm>
            <a:off x="762000" y="7429500"/>
            <a:ext cx="9601200" cy="523220"/>
          </a:xfrm>
          <a:prstGeom prst="rect">
            <a:avLst/>
          </a:prstGeom>
          <a:noFill/>
        </p:spPr>
        <p:txBody>
          <a:bodyPr wrap="square" rtlCol="0">
            <a:spAutoFit/>
          </a:bodyPr>
          <a:lstStyle/>
          <a:p>
            <a:r>
              <a:rPr lang="en-US" sz="2800" b="1"/>
              <a:t>Dr. Sanjeev Arora, Founder and Director of Project ECHO</a:t>
            </a:r>
          </a:p>
        </p:txBody>
      </p:sp>
    </p:spTree>
    <p:extLst>
      <p:ext uri="{BB962C8B-B14F-4D97-AF65-F5344CB8AC3E}">
        <p14:creationId xmlns:p14="http://schemas.microsoft.com/office/powerpoint/2010/main" val="419250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ext Placeholder 1"/>
          <p:cNvSpPr>
            <a:spLocks noGrp="1"/>
          </p:cNvSpPr>
          <p:nvPr>
            <p:ph type="body" sz="quarter" idx="4294967295"/>
          </p:nvPr>
        </p:nvSpPr>
        <p:spPr>
          <a:xfrm>
            <a:off x="1310158" y="6418687"/>
            <a:ext cx="15667685" cy="830997"/>
          </a:xfrm>
        </p:spPr>
        <p:txBody>
          <a:bodyPr wrap="square">
            <a:spAutoFit/>
          </a:bodyPr>
          <a:lstStyle/>
          <a:p>
            <a:pPr marL="0" indent="0" algn="ctr">
              <a:buNone/>
            </a:pPr>
            <a:r>
              <a:rPr lang="en-US" sz="4800" b="1">
                <a:latin typeface="Arial"/>
                <a:cs typeface="Arial"/>
              </a:rPr>
              <a:t>Moving Knowledge, Not People</a:t>
            </a:r>
            <a:endParaRPr lang="en-US" sz="4800" b="1">
              <a:latin typeface="Arial" panose="020B0604020202020204" pitchFamily="34" charset="0"/>
              <a:cs typeface="Arial" panose="020B0604020202020204" pitchFamily="34" charset="0"/>
            </a:endParaRPr>
          </a:p>
        </p:txBody>
      </p:sp>
      <p:sp>
        <p:nvSpPr>
          <p:cNvPr id="114" name="Shape 114"/>
          <p:cNvSpPr txBox="1">
            <a:spLocks noGrp="1"/>
          </p:cNvSpPr>
          <p:nvPr>
            <p:ph type="sldNum" idx="4294967295"/>
          </p:nvPr>
        </p:nvSpPr>
        <p:spPr>
          <a:xfrm>
            <a:off x="0" y="1"/>
            <a:ext cx="1190625" cy="1464470"/>
          </a:xfrm>
          <a:prstGeom prst="rect">
            <a:avLst/>
          </a:prstGeom>
        </p:spPr>
        <p:txBody>
          <a:bodyPr vert="horz" lIns="182850" tIns="182850" rIns="182850" bIns="182850" rtlCol="0" anchor="ctr" anchorCtr="0">
            <a:noAutofit/>
          </a:bodyPr>
          <a:lstStyle/>
          <a:p>
            <a:pPr defTabSz="685800">
              <a:defRPr/>
            </a:pPr>
            <a:fld id="{00000000-1234-1234-1234-123412341234}" type="slidenum">
              <a:rPr lang="en" sz="1800">
                <a:solidFill>
                  <a:prstClr val="black">
                    <a:tint val="75000"/>
                  </a:prstClr>
                </a:solidFill>
                <a:latin typeface="Calibri" panose="020F0502020204030204"/>
              </a:rPr>
              <a:pPr defTabSz="685800">
                <a:defRPr/>
              </a:pPr>
              <a:t>8</a:t>
            </a:fld>
            <a:endParaRPr lang="en" sz="1800">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680433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86" y="2881342"/>
            <a:ext cx="18283428" cy="4524315"/>
          </a:xfrm>
          <a:prstGeom prst="rect">
            <a:avLst/>
          </a:prstGeom>
          <a:solidFill>
            <a:srgbClr val="C00000"/>
          </a:solidFill>
        </p:spPr>
        <p:txBody>
          <a:bodyPr wrap="square" lIns="685800" tIns="411480" rIns="685800" bIns="411480" anchor="ctr" anchorCtr="0">
            <a:spAutoFit/>
          </a:bodyPr>
          <a:lstStyle/>
          <a:p>
            <a:pPr algn="ctr">
              <a:defRPr/>
            </a:pPr>
            <a:r>
              <a:rPr lang="en-US" sz="6000">
                <a:solidFill>
                  <a:schemeClr val="bg1"/>
                </a:solidFill>
                <a:latin typeface="Arial Black"/>
              </a:rPr>
              <a:t>At ECHO, our mission is to democratize implementation of best practices for health care and education to underserved people all over the world. </a:t>
            </a:r>
            <a:endParaRPr lang="en-US" sz="6000">
              <a:solidFill>
                <a:schemeClr val="bg1"/>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17872232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50324a-ba70-42d3-83f4-93298b4babf4" xsi:nil="true"/>
    <lcf76f155ced4ddcb4097134ff3c332f xmlns="5458c4fc-bdd9-4ac4-9754-7535afb348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DBD5A51C3FEE4C885A77F29F3D6F61" ma:contentTypeVersion="15" ma:contentTypeDescription="Create a new document." ma:contentTypeScope="" ma:versionID="7281f4282eef45daf54ecf530a672738">
  <xsd:schema xmlns:xsd="http://www.w3.org/2001/XMLSchema" xmlns:xs="http://www.w3.org/2001/XMLSchema" xmlns:p="http://schemas.microsoft.com/office/2006/metadata/properties" xmlns:ns2="5458c4fc-bdd9-4ac4-9754-7535afb34896" xmlns:ns3="3050324a-ba70-42d3-83f4-93298b4babf4" targetNamespace="http://schemas.microsoft.com/office/2006/metadata/properties" ma:root="true" ma:fieldsID="f4c9db9b9a3cac16fb752d049b20f949" ns2:_="" ns3:_="">
    <xsd:import namespace="5458c4fc-bdd9-4ac4-9754-7535afb34896"/>
    <xsd:import namespace="3050324a-ba70-42d3-83f4-93298b4bab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8c4fc-bdd9-4ac4-9754-7535afb34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b8b6d22-fa98-4644-8967-287233f49e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0324a-ba70-42d3-83f4-93298b4bab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bcc3e5a-5f8d-41ec-8706-1fb690255455}" ma:internalName="TaxCatchAll" ma:showField="CatchAllData" ma:web="3050324a-ba70-42d3-83f4-93298b4babf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AA1C8D-C7AA-4841-876E-053F41CB2FBF}">
  <ds:schemaRefs>
    <ds:schemaRef ds:uri="http://schemas.microsoft.com/office/2006/metadata/properties"/>
    <ds:schemaRef ds:uri="3050324a-ba70-42d3-83f4-93298b4babf4"/>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5458c4fc-bdd9-4ac4-9754-7535afb34896"/>
    <ds:schemaRef ds:uri="http://purl.org/dc/terms/"/>
  </ds:schemaRefs>
</ds:datastoreItem>
</file>

<file path=customXml/itemProps2.xml><?xml version="1.0" encoding="utf-8"?>
<ds:datastoreItem xmlns:ds="http://schemas.openxmlformats.org/officeDocument/2006/customXml" ds:itemID="{49394F84-CBD9-4BFC-BD01-197B458CB1CB}">
  <ds:schemaRefs>
    <ds:schemaRef ds:uri="3050324a-ba70-42d3-83f4-93298b4babf4"/>
    <ds:schemaRef ds:uri="5458c4fc-bdd9-4ac4-9754-7535afb348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52A969-C988-49A7-8233-29339C69C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TotalTime>
  <Words>2096</Words>
  <Application>Microsoft Macintosh PowerPoint</Application>
  <PresentationFormat>Custom</PresentationFormat>
  <Paragraphs>383</Paragraphs>
  <Slides>40</Slides>
  <Notes>40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40</vt:i4>
      </vt:variant>
    </vt:vector>
  </HeadingPairs>
  <TitlesOfParts>
    <vt:vector size="59" baseType="lpstr">
      <vt:lpstr>Calibri Light</vt:lpstr>
      <vt:lpstr>Arial Black</vt:lpstr>
      <vt:lpstr>Gotham Bold</vt:lpstr>
      <vt:lpstr>montserrat</vt:lpstr>
      <vt:lpstr>Arial</vt:lpstr>
      <vt:lpstr>Canva Sans Bold</vt:lpstr>
      <vt:lpstr>Courier New,monospace</vt:lpstr>
      <vt:lpstr>Gill Sans MT</vt:lpstr>
      <vt:lpstr>Arial,Sans-Serif</vt:lpstr>
      <vt:lpstr>Symbol</vt:lpstr>
      <vt:lpstr>Calibri</vt:lpstr>
      <vt:lpstr>Canva Sans</vt:lpstr>
      <vt:lpstr>Inter</vt:lpstr>
      <vt:lpstr>Open Sauce</vt:lpstr>
      <vt:lpstr>Public Sans Medium</vt:lpstr>
      <vt:lpstr>Raleway</vt:lpstr>
      <vt:lpstr>Office Theme</vt:lpstr>
      <vt:lpstr>1_Office Theme</vt:lpstr>
      <vt:lpstr>2_Office Theme</vt:lpstr>
      <vt:lpstr>PowerPoint Presentation</vt:lpstr>
      <vt:lpstr>PowerPoint Presentation</vt:lpstr>
      <vt:lpstr>Centering – Quick Coherence</vt:lpstr>
      <vt:lpstr>PowerPoint Presentation</vt:lpstr>
      <vt:lpstr>Objectives</vt:lpstr>
      <vt:lpstr>University of New Mexico UNM Hospital (1990-2017)</vt:lpstr>
      <vt:lpstr>PowerPoint Presentation</vt:lpstr>
      <vt:lpstr>PowerPoint Presentation</vt:lpstr>
      <vt:lpstr>PowerPoint Presentation</vt:lpstr>
      <vt:lpstr>PowerPoint Presentation</vt:lpstr>
      <vt:lpstr>PowerPoint Presentation</vt:lpstr>
      <vt:lpstr>PowerPoint Presentation</vt:lpstr>
      <vt:lpstr>Benefits from Project ECHO</vt:lpstr>
      <vt:lpstr>PowerPoint Presentation</vt:lpstr>
      <vt:lpstr>PowerPoint Presentation</vt:lpstr>
      <vt:lpstr>PowerPoint Presentation</vt:lpstr>
      <vt:lpstr>PowerPoint Presentation</vt:lpstr>
      <vt:lpstr>New Mexico to Minnesota</vt:lpstr>
      <vt:lpstr>PowerPoint Presentation</vt:lpstr>
      <vt:lpstr>PowerPoint Presentation</vt:lpstr>
      <vt:lpstr>PowerPoint Presentation</vt:lpstr>
      <vt:lpstr>PowerPoint Presentation</vt:lpstr>
      <vt:lpstr>PowerPoint Presentation</vt:lpstr>
      <vt:lpstr>Case – Sue Haddow</vt:lpstr>
      <vt:lpstr>Workshop Breakout</vt:lpstr>
      <vt:lpstr>PowerPoint Presentation</vt:lpstr>
      <vt:lpstr>PowerPoint Presentation</vt:lpstr>
      <vt:lpstr>Case: "I'm the only one in the system..." </vt:lpstr>
      <vt:lpstr>Workshop Breakout: ECHO Topics </vt:lpstr>
      <vt:lpstr>PowerPoint Presentation</vt:lpstr>
      <vt:lpstr>Case</vt:lpstr>
      <vt:lpstr>Workshop Breakout: ECHO Planning  </vt:lpstr>
      <vt:lpstr>PowerPoint Presentation</vt:lpstr>
      <vt:lpstr>PowerPoint Presentation</vt:lpstr>
      <vt:lpstr>Workshop Breakout: ECHO Vision</vt:lpstr>
      <vt:lpstr>PowerPoint Presentation</vt:lpstr>
      <vt:lpstr>PowerPoint Presentation</vt:lpstr>
      <vt:lpstr>We are grateful for many things!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 Retreat Program Into Slides.pptx</dc:title>
  <dc:creator>Spielbauer, Diane</dc:creator>
  <cp:lastModifiedBy>Justice, Catherine E</cp:lastModifiedBy>
  <cp:revision>3</cp:revision>
  <dcterms:created xsi:type="dcterms:W3CDTF">2006-08-16T00:00:00Z</dcterms:created>
  <dcterms:modified xsi:type="dcterms:W3CDTF">2025-03-03T20:19:37Z</dcterms:modified>
  <dc:identifier>DAGcwGbHm_M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17dd99-8573-483a-8620-8f6f69c1291c_Enabled">
    <vt:lpwstr>true</vt:lpwstr>
  </property>
  <property fmtid="{D5CDD505-2E9C-101B-9397-08002B2CF9AE}" pid="3" name="MSIP_Label_5517dd99-8573-483a-8620-8f6f69c1291c_Method">
    <vt:lpwstr>Standard</vt:lpwstr>
  </property>
  <property fmtid="{D5CDD505-2E9C-101B-9397-08002B2CF9AE}" pid="4" name="MSIP_Label_5517dd99-8573-483a-8620-8f6f69c1291c_Name">
    <vt:lpwstr>General</vt:lpwstr>
  </property>
  <property fmtid="{D5CDD505-2E9C-101B-9397-08002B2CF9AE}" pid="5" name="MSIP_Label_5517dd99-8573-483a-8620-8f6f69c1291c_SiteId">
    <vt:lpwstr>ada0782c-5f34-4003-b5d6-3187f30aecdd</vt:lpwstr>
  </property>
  <property fmtid="{D5CDD505-2E9C-101B-9397-08002B2CF9AE}" pid="6" name="MSIP_Label_5517dd99-8573-483a-8620-8f6f69c1291c_ActionId">
    <vt:lpwstr>ea9fc0e2-d611-4a21-85bf-4f41e3ead82b</vt:lpwstr>
  </property>
  <property fmtid="{D5CDD505-2E9C-101B-9397-08002B2CF9AE}" pid="7" name="MSIP_Label_5517dd99-8573-483a-8620-8f6f69c1291c_ContentBits">
    <vt:lpwstr>0</vt:lpwstr>
  </property>
  <property fmtid="{D5CDD505-2E9C-101B-9397-08002B2CF9AE}" pid="8" name="ContentTypeId">
    <vt:lpwstr>0x010100D7DBD5A51C3FEE4C885A77F29F3D6F61</vt:lpwstr>
  </property>
  <property fmtid="{D5CDD505-2E9C-101B-9397-08002B2CF9AE}" pid="9" name="MediaServiceImageTags">
    <vt:lpwstr/>
  </property>
  <property fmtid="{D5CDD505-2E9C-101B-9397-08002B2CF9AE}" pid="10" name="MSIP_Label_5517dd99-8573-483a-8620-8f6f69c1291c_Tag">
    <vt:lpwstr>10, 3, 0, 2</vt:lpwstr>
  </property>
  <property fmtid="{D5CDD505-2E9C-101B-9397-08002B2CF9AE}" pid="11" name="MSIP_Label_5517dd99-8573-483a-8620-8f6f69c1291c_SetDate">
    <vt:lpwstr>2025-02-27T18:12:54Z</vt:lpwstr>
  </property>
</Properties>
</file>